
<file path=[Content_Types].xml><?xml version="1.0" encoding="utf-8"?>
<Types xmlns="http://schemas.openxmlformats.org/package/2006/content-types">
  <Default Extension="bin" ContentType="application/vnd.openxmlformats-officedocument.oleObject"/>
  <Default Extension="xml" ContentType="application/xml"/>
  <Default Extension="rels" ContentType="application/vnd.openxmlformats-package.relationships+xml"/>
  <Default Extension="wmf" ContentType="image/x-wmf"/>
  <Default Extension="png" ContentType="image/png"/>
  <Default Extension="jpeg" ContentType="image/jpeg"/>
  <Override PartName="/ppt/slides/slide11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24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22.xml" ContentType="application/vnd.openxmlformats-officedocument.presentationml.slide+xml"/>
  <Override PartName="/ppt/tableStyles.xml" ContentType="application/vnd.openxmlformats-officedocument.presentationml.tableStyles+xml"/>
  <Override PartName="/ppt/slides/slide13.xml" ContentType="application/vnd.openxmlformats-officedocument.presentationml.slide+xml"/>
  <Override PartName="/docProps/core.xml" ContentType="application/vnd.openxmlformats-package.core-properties+xml"/>
  <Override PartName="/ppt/slides/slide3.xml" ContentType="application/vnd.openxmlformats-officedocument.presentationml.slide+xml"/>
  <Override PartName="/ppt/slides/slide23.xml" ContentType="application/vnd.openxmlformats-officedocument.presentationml.slide+xml"/>
  <Override PartName="/ppt/slides/slide20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  <Override PartName="/ppt/slides/slide15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viewProps.xml" ContentType="application/vnd.openxmlformats-officedocument.presentationml.viewProps+xml"/>
  <Override PartName="/ppt/notesSlides/notesSlide2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4.xml" ContentType="application/vnd.openxmlformats-officedocument.presentationml.notesSlide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65" r:id="rId6"/>
    <p:sldId id="267" r:id="rId7"/>
    <p:sldId id="266" r:id="rId8"/>
    <p:sldId id="259" r:id="rId9"/>
    <p:sldId id="260" r:id="rId10"/>
    <p:sldId id="261" r:id="rId11"/>
    <p:sldId id="262" r:id="rId12"/>
    <p:sldId id="263" r:id="rId13"/>
    <p:sldId id="264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12192000" cy="6858000"/>
  <p:notesSz cx="12192000" cy="6858000"/>
  <p:defaultTextStyle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0" pos="3840" userDrawn="1">
          <p15:clr>
            <a:srgbClr val="A4A3A4"/>
          </p15:clr>
        </p15:guide>
        <p15:guide id="1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594" y="7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" Type="http://schemas.openxmlformats.org/officeDocument/2006/relationships/notesMaster" Target="notesMasters/notesMaster1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tableStyles" Target="tableStyles.xml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" Type="http://schemas.openxmlformats.org/officeDocument/2006/relationships/slide" Target="slides/slide1.xml"/><Relationship Id="rId30" Type="http://schemas.openxmlformats.org/officeDocument/2006/relationships/theme" Target="theme/them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/>
          <a:p>
            <a:r>
              <a:rPr lang="en-US" smtClean="0"/>
              <a:t>*</a:t>
            </a:r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  <a:endParaRPr lang="en-US"/>
          </a:p>
          <a:p>
            <a:pPr lvl="1"/>
            <a:r>
              <a:rPr lang="ru-RU" altLang="en-US"/>
              <a:t>Второй уровень</a:t>
            </a:r>
            <a:endParaRPr lang="en-US"/>
          </a:p>
          <a:p>
            <a:pPr lvl="2"/>
            <a:r>
              <a:rPr lang="ru-RU" altLang="en-US"/>
              <a:t>Третий уровень</a:t>
            </a:r>
            <a:endParaRPr lang="en-US"/>
          </a:p>
          <a:p>
            <a:pPr lvl="3"/>
            <a:r>
              <a:rPr lang="ru-RU" altLang="en-US"/>
              <a:t>Четвертый уровень</a:t>
            </a:r>
            <a:endParaRPr lang="en-US"/>
          </a:p>
          <a:p>
            <a:pPr lvl="4"/>
            <a:r>
              <a:rPr lang="ru-RU" altLang="en-US"/>
              <a:t>Пятый уровень</a:t>
            </a:r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  <a:p>
            <a:endParaRPr 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/>
          <a:p>
            <a:r>
              <a:rPr lang="en-US" smtClean="0"/>
              <a:t>#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3.xml"/><Relationship Id="rId2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4.xml"/><Relationship Id="rId2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943AA44E-3E66-41A6-9260-BEE82C1D7B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9DD02924-F1FF-4048-9137-ABDD62DA4C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5B7981D3-9A93-48A1-9F3C-1C7E122439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9E306595-95A0-4039-BA3A-C683B097F9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BCB5DC5-B860-4BE1-9CB9-3652DFF3707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1D822270-1552-4421-BA09-6167A8F5A4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FD7A935-5335-4981-861F-399AF533D3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1C0709FF-6CDA-45C5-BD8B-BBE30EA435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31578306-0C1E-4F22-829D-4EE99459F7E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BB98EE3-1094-4F67-8E89-FC4DB339DA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63CBA661-2266-43AD-9AE2-E7EDEF68E0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138ECFE-F2A4-4B77-9A61-B4FCF8D88D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8F433298-CFBA-4FBB-8DE7-136DE07DC7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192B95C-38FB-4046-84EE-E7948CFBAB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E8331834-293E-4B4E-A140-8A5C03C9F8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4A5F6D6E-8E96-4429-BB33-EFEBB16636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866DD9A8-17BA-4B8C-AA6F-947C83C713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66E9FF3F-4695-460C-BBCD-4CEEB9D472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825600F9-17AA-4BEB-80F5-8AE97F7D10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C81331FE-AA04-4E0A-81DC-FA501685F2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303C1BAF-8147-492A-86E6-C1ED634FBC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0447997-466A-41A9-BC91-80A9EDA78C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6AA01D70-2D2A-4BDE-9C16-E38913E8F7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BF3FEC3-6E86-4438-AFBF-A9876DA40C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dt="0" sldNum="0" hdr="0" ftr="0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dt="0" sldNum="0" hdr="0" ftr="0"/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1874520" cy="6858000"/>
          </a:xfrm>
          <a:prstGeom prst="rect">
            <a:avLst/>
          </a:prstGeom>
          <a:solidFill>
            <a:srgbClr val="0C3B27"/>
          </a:solidFill>
          <a:ln w="12700">
            <a:solidFill>
              <a:srgbClr val="0C3B27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 bwMode="auto">
          <a:xfrm>
            <a:off x="1874520" y="0"/>
            <a:ext cx="73152" cy="6858000"/>
          </a:xfrm>
          <a:prstGeom prst="rect">
            <a:avLst/>
          </a:prstGeom>
          <a:solidFill>
            <a:srgbClr val="D9A441"/>
          </a:solidFill>
          <a:ln w="12700">
            <a:solidFill>
              <a:srgbClr val="D9A441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 bwMode="auto">
          <a:xfrm>
            <a:off x="2423160" y="1097280"/>
            <a:ext cx="6035039" cy="8046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00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АГРИ39</a:t>
            </a:r>
            <a:endParaRPr lang="en-US" sz="5000"/>
          </a:p>
        </p:txBody>
      </p:sp>
      <p:sp>
        <p:nvSpPr>
          <p:cNvPr id="5" name="Text 3"/>
          <p:cNvSpPr/>
          <p:nvPr/>
        </p:nvSpPr>
        <p:spPr bwMode="auto">
          <a:xfrm>
            <a:off x="2423160" y="1993392"/>
            <a:ext cx="8001000" cy="7132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255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Удобрение, которое возвращает почве силу, а фермеру — прибыль</a:t>
            </a:r>
            <a:endParaRPr lang="en-US" sz="2550"/>
          </a:p>
        </p:txBody>
      </p:sp>
      <p:sp>
        <p:nvSpPr>
          <p:cNvPr id="6" name="Shape 4"/>
          <p:cNvSpPr/>
          <p:nvPr/>
        </p:nvSpPr>
        <p:spPr bwMode="auto">
          <a:xfrm>
            <a:off x="2423160" y="2999232"/>
            <a:ext cx="8183880" cy="786384"/>
          </a:xfrm>
          <a:prstGeom prst="roundRect">
            <a:avLst>
              <a:gd name="adj" fmla="val 9302"/>
            </a:avLst>
          </a:prstGeom>
          <a:solidFill>
            <a:srgbClr val="E6F1DF"/>
          </a:solidFill>
          <a:ln w="12700">
            <a:solidFill>
              <a:srgbClr val="E6F1DF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7" name="Text 5"/>
          <p:cNvSpPr/>
          <p:nvPr/>
        </p:nvSpPr>
        <p:spPr bwMode="auto">
          <a:xfrm>
            <a:off x="2651760" y="3145536"/>
            <a:ext cx="7726680" cy="49377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22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900 </a:t>
            </a:r>
            <a:r>
              <a:rPr lang="ru-RU" sz="22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руб</a:t>
            </a:r>
            <a:r>
              <a:rPr lang="en-US" sz="22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/га за сезон • 4 обработки • прибавка урожая • восстановление живой силы почвы</a:t>
            </a:r>
            <a:endParaRPr lang="en-US" sz="2200"/>
          </a:p>
        </p:txBody>
      </p:sp>
      <p:sp>
        <p:nvSpPr>
          <p:cNvPr id="8" name="Text 6"/>
          <p:cNvSpPr/>
          <p:nvPr/>
        </p:nvSpPr>
        <p:spPr bwMode="auto">
          <a:xfrm>
            <a:off x="2423160" y="4096512"/>
            <a:ext cx="7223760" cy="51206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1900">
                <a:solidFill>
                  <a:srgbClr val="243022"/>
                </a:solidFill>
                <a:latin typeface="Arial"/>
                <a:ea typeface="Arial"/>
                <a:cs typeface="Arial"/>
              </a:rPr>
              <a:t>Продукт на основе гуминовых и фульвовых кислот, обогащённый микроэлементами.</a:t>
            </a:r>
            <a:r>
              <a:rPr lang="ru-RU" sz="1900">
                <a:solidFill>
                  <a:srgbClr val="243022"/>
                </a:solidFill>
                <a:latin typeface="Arial"/>
                <a:ea typeface="Arial"/>
                <a:cs typeface="Arial"/>
              </a:rPr>
              <a:t> Цена в за 1 литр в Москве 750 руб на 20.06.2026</a:t>
            </a:r>
            <a:endParaRPr lang="en-US" sz="1900"/>
          </a:p>
        </p:txBody>
      </p:sp>
      <p:sp>
        <p:nvSpPr>
          <p:cNvPr id="10" name="Text 8"/>
          <p:cNvSpPr/>
          <p:nvPr/>
        </p:nvSpPr>
        <p:spPr bwMode="auto">
          <a:xfrm>
            <a:off x="8513064" y="5276088"/>
            <a:ext cx="1865376" cy="32918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endParaRPr lang="en-US" sz="1250"/>
          </a:p>
        </p:txBody>
      </p:sp>
      <p:sp>
        <p:nvSpPr>
          <p:cNvPr id="11" name="Text 9"/>
          <p:cNvSpPr/>
          <p:nvPr/>
        </p:nvSpPr>
        <p:spPr bwMode="auto">
          <a:xfrm>
            <a:off x="11375136" y="6629400"/>
            <a:ext cx="4114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>
                <a:solidFill>
                  <a:srgbClr val="526250"/>
                </a:solidFill>
                <a:latin typeface="Arial"/>
                <a:ea typeface="Arial"/>
                <a:cs typeface="Arial"/>
              </a:rPr>
              <a:t>01</a:t>
            </a:r>
            <a:endParaRPr lang="en-US" sz="750"/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12191695" cy="73152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 bwMode="auto">
          <a:xfrm>
            <a:off x="0" y="6565392"/>
            <a:ext cx="12191695" cy="292608"/>
          </a:xfrm>
          <a:prstGeom prst="rect">
            <a:avLst/>
          </a:prstGeom>
          <a:solidFill>
            <a:srgbClr val="F2F6EA"/>
          </a:solidFill>
          <a:ln w="12700">
            <a:solidFill>
              <a:srgbClr val="F2F6E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 bwMode="auto">
          <a:xfrm>
            <a:off x="502920" y="6629400"/>
            <a:ext cx="10972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АГРИ39</a:t>
            </a:r>
            <a:endParaRPr lang="en-US" sz="750"/>
          </a:p>
        </p:txBody>
      </p:sp>
      <p:sp>
        <p:nvSpPr>
          <p:cNvPr id="5" name="Text 3"/>
          <p:cNvSpPr/>
          <p:nvPr/>
        </p:nvSpPr>
        <p:spPr bwMode="auto">
          <a:xfrm>
            <a:off x="11393424" y="6629400"/>
            <a:ext cx="4114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>
                <a:solidFill>
                  <a:srgbClr val="526250"/>
                </a:solidFill>
                <a:latin typeface="Arial"/>
                <a:ea typeface="Arial"/>
                <a:cs typeface="Arial"/>
              </a:rPr>
              <a:t>07</a:t>
            </a:r>
            <a:endParaRPr lang="en-US" sz="750"/>
          </a:p>
        </p:txBody>
      </p:sp>
      <p:sp>
        <p:nvSpPr>
          <p:cNvPr id="6" name="Text 4"/>
          <p:cNvSpPr/>
          <p:nvPr/>
        </p:nvSpPr>
        <p:spPr bwMode="auto">
          <a:xfrm>
            <a:off x="502920" y="384048"/>
            <a:ext cx="10469880" cy="530352"/>
          </a:xfrm>
          <a:prstGeom prst="rect">
            <a:avLst/>
          </a:prstGeom>
          <a:noFill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33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Влага, температура и кислотность почвы</a:t>
            </a:r>
            <a:endParaRPr lang="en-US" sz="3300"/>
          </a:p>
        </p:txBody>
      </p:sp>
      <p:sp>
        <p:nvSpPr>
          <p:cNvPr id="7" name="Shape 5"/>
          <p:cNvSpPr/>
          <p:nvPr/>
        </p:nvSpPr>
        <p:spPr bwMode="auto">
          <a:xfrm>
            <a:off x="502920" y="996696"/>
            <a:ext cx="1024128" cy="50292"/>
          </a:xfrm>
          <a:prstGeom prst="rect">
            <a:avLst/>
          </a:prstGeom>
          <a:solidFill>
            <a:srgbClr val="D9A441"/>
          </a:solidFill>
          <a:ln w="12700">
            <a:solidFill>
              <a:srgbClr val="D9A441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8" name="Text 6"/>
          <p:cNvSpPr/>
          <p:nvPr/>
        </p:nvSpPr>
        <p:spPr bwMode="auto">
          <a:xfrm>
            <a:off x="502920" y="1088136"/>
            <a:ext cx="10241280" cy="3017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>
                <a:solidFill>
                  <a:srgbClr val="526250"/>
                </a:solidFill>
                <a:latin typeface="Arial"/>
                <a:ea typeface="Arial"/>
                <a:cs typeface="Arial"/>
              </a:rPr>
              <a:t>Гуматы меняют физические условия вокруг корня.</a:t>
            </a:r>
            <a:endParaRPr lang="en-US" sz="1450"/>
          </a:p>
        </p:txBody>
      </p:sp>
      <p:sp>
        <p:nvSpPr>
          <p:cNvPr id="9" name="Shape 7"/>
          <p:cNvSpPr/>
          <p:nvPr/>
        </p:nvSpPr>
        <p:spPr bwMode="auto">
          <a:xfrm>
            <a:off x="658368" y="1627632"/>
            <a:ext cx="3429000" cy="2743200"/>
          </a:xfrm>
          <a:prstGeom prst="roundRect">
            <a:avLst>
              <a:gd name="adj" fmla="val 2667"/>
            </a:avLst>
          </a:prstGeom>
          <a:solidFill>
            <a:srgbClr val="FAFCF7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0" name="Shape 8"/>
          <p:cNvSpPr/>
          <p:nvPr/>
        </p:nvSpPr>
        <p:spPr bwMode="auto">
          <a:xfrm>
            <a:off x="658368" y="1627632"/>
            <a:ext cx="73152" cy="274320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1" name="Text 9"/>
          <p:cNvSpPr/>
          <p:nvPr/>
        </p:nvSpPr>
        <p:spPr bwMode="auto">
          <a:xfrm>
            <a:off x="859536" y="1783080"/>
            <a:ext cx="302666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Удержание влаги</a:t>
            </a:r>
            <a:endParaRPr lang="en-US" sz="1700"/>
          </a:p>
        </p:txBody>
      </p:sp>
      <p:sp>
        <p:nvSpPr>
          <p:cNvPr id="12" name="Text 10"/>
          <p:cNvSpPr/>
          <p:nvPr/>
        </p:nvSpPr>
        <p:spPr bwMode="auto">
          <a:xfrm>
            <a:off x="859536" y="2157984"/>
            <a:ext cx="3026664" cy="212140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600">
                <a:solidFill>
                  <a:srgbClr val="243022"/>
                </a:solidFill>
                <a:latin typeface="Arial"/>
                <a:ea typeface="Arial"/>
                <a:cs typeface="Arial"/>
              </a:rPr>
              <a:t>Гуматы образуют связи с молекулами воды и ионами металлов. Испарение воды может снижаться примерно на 30%, что важно для песчаных почв.</a:t>
            </a:r>
            <a:endParaRPr lang="en-US" sz="1600"/>
          </a:p>
        </p:txBody>
      </p:sp>
      <p:sp>
        <p:nvSpPr>
          <p:cNvPr id="13" name="Shape 11"/>
          <p:cNvSpPr/>
          <p:nvPr/>
        </p:nvSpPr>
        <p:spPr bwMode="auto">
          <a:xfrm>
            <a:off x="4407408" y="1627632"/>
            <a:ext cx="3429000" cy="2743200"/>
          </a:xfrm>
          <a:prstGeom prst="roundRect">
            <a:avLst>
              <a:gd name="adj" fmla="val 2667"/>
            </a:avLst>
          </a:prstGeom>
          <a:solidFill>
            <a:srgbClr val="FAFCF7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4" name="Shape 12"/>
          <p:cNvSpPr/>
          <p:nvPr/>
        </p:nvSpPr>
        <p:spPr bwMode="auto">
          <a:xfrm>
            <a:off x="4407408" y="1627632"/>
            <a:ext cx="73152" cy="274320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5" name="Text 13"/>
          <p:cNvSpPr/>
          <p:nvPr/>
        </p:nvSpPr>
        <p:spPr bwMode="auto">
          <a:xfrm>
            <a:off x="4608576" y="1783080"/>
            <a:ext cx="302666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Температура</a:t>
            </a:r>
            <a:endParaRPr lang="en-US" sz="1700"/>
          </a:p>
        </p:txBody>
      </p:sp>
      <p:sp>
        <p:nvSpPr>
          <p:cNvPr id="16" name="Text 14"/>
          <p:cNvSpPr/>
          <p:nvPr/>
        </p:nvSpPr>
        <p:spPr bwMode="auto">
          <a:xfrm>
            <a:off x="4608576" y="2157984"/>
            <a:ext cx="3026664" cy="212140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650">
                <a:solidFill>
                  <a:srgbClr val="243022"/>
                </a:solidFill>
                <a:latin typeface="Arial"/>
                <a:ea typeface="Arial"/>
                <a:cs typeface="Arial"/>
              </a:rPr>
              <a:t>Почва становится темнее и эффективнее поглощает солнечную энергию. Такая почва быстрее прогревается.</a:t>
            </a:r>
            <a:endParaRPr lang="en-US" sz="1650"/>
          </a:p>
        </p:txBody>
      </p:sp>
      <p:sp>
        <p:nvSpPr>
          <p:cNvPr id="17" name="Shape 15"/>
          <p:cNvSpPr/>
          <p:nvPr/>
        </p:nvSpPr>
        <p:spPr bwMode="auto">
          <a:xfrm>
            <a:off x="8156448" y="1627632"/>
            <a:ext cx="3044952" cy="2743200"/>
          </a:xfrm>
          <a:prstGeom prst="roundRect">
            <a:avLst>
              <a:gd name="adj" fmla="val 2667"/>
            </a:avLst>
          </a:prstGeom>
          <a:solidFill>
            <a:srgbClr val="FAFCF7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8" name="Shape 16"/>
          <p:cNvSpPr/>
          <p:nvPr/>
        </p:nvSpPr>
        <p:spPr bwMode="auto">
          <a:xfrm>
            <a:off x="8156448" y="1627632"/>
            <a:ext cx="73152" cy="274320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9" name="Text 17"/>
          <p:cNvSpPr/>
          <p:nvPr/>
        </p:nvSpPr>
        <p:spPr bwMode="auto">
          <a:xfrm>
            <a:off x="8357616" y="1783080"/>
            <a:ext cx="2642616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Буферность pH</a:t>
            </a:r>
            <a:endParaRPr lang="en-US" sz="1700"/>
          </a:p>
        </p:txBody>
      </p:sp>
      <p:sp>
        <p:nvSpPr>
          <p:cNvPr id="20" name="Text 18"/>
          <p:cNvSpPr/>
          <p:nvPr/>
        </p:nvSpPr>
        <p:spPr bwMode="auto">
          <a:xfrm>
            <a:off x="8357616" y="2157984"/>
            <a:ext cx="2642616" cy="212140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550">
                <a:solidFill>
                  <a:srgbClr val="243022"/>
                </a:solidFill>
                <a:latin typeface="Arial"/>
                <a:ea typeface="Arial"/>
                <a:cs typeface="Arial"/>
              </a:rPr>
              <a:t>Гуматы повышают способность почвы поддерживать естественный уровень pH и снижать излишнюю кислотность.</a:t>
            </a:r>
            <a:endParaRPr lang="en-US" sz="1550"/>
          </a:p>
        </p:txBody>
      </p:sp>
      <p:sp>
        <p:nvSpPr>
          <p:cNvPr id="21" name="Shape 19"/>
          <p:cNvSpPr/>
          <p:nvPr/>
        </p:nvSpPr>
        <p:spPr bwMode="auto">
          <a:xfrm>
            <a:off x="1143000" y="4937760"/>
            <a:ext cx="9646920" cy="658368"/>
          </a:xfrm>
          <a:prstGeom prst="roundRect">
            <a:avLst>
              <a:gd name="adj" fmla="val 11111"/>
            </a:avLst>
          </a:prstGeom>
          <a:solidFill>
            <a:srgbClr val="E6F1DF"/>
          </a:solidFill>
          <a:ln w="12700">
            <a:solidFill>
              <a:srgbClr val="E6F1DF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22" name="Text 20"/>
          <p:cNvSpPr/>
          <p:nvPr/>
        </p:nvSpPr>
        <p:spPr bwMode="auto">
          <a:xfrm>
            <a:off x="1371600" y="5084064"/>
            <a:ext cx="91897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22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Больше влаги и стабильнее pH — меньше стресса для растения в течение сезона.</a:t>
            </a:r>
            <a:endParaRPr lang="en-US" sz="2200"/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12191695" cy="73152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 bwMode="auto">
          <a:xfrm>
            <a:off x="0" y="6565392"/>
            <a:ext cx="12191695" cy="292608"/>
          </a:xfrm>
          <a:prstGeom prst="rect">
            <a:avLst/>
          </a:prstGeom>
          <a:solidFill>
            <a:srgbClr val="F2F6EA"/>
          </a:solidFill>
          <a:ln w="12700">
            <a:solidFill>
              <a:srgbClr val="F2F6E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 bwMode="auto">
          <a:xfrm>
            <a:off x="502920" y="6629400"/>
            <a:ext cx="10972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АГРИ39</a:t>
            </a:r>
            <a:endParaRPr lang="en-US" sz="750"/>
          </a:p>
        </p:txBody>
      </p:sp>
      <p:sp>
        <p:nvSpPr>
          <p:cNvPr id="5" name="Text 3"/>
          <p:cNvSpPr/>
          <p:nvPr/>
        </p:nvSpPr>
        <p:spPr bwMode="auto">
          <a:xfrm>
            <a:off x="11393424" y="6629400"/>
            <a:ext cx="4114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>
                <a:solidFill>
                  <a:srgbClr val="526250"/>
                </a:solidFill>
                <a:latin typeface="Arial"/>
                <a:ea typeface="Arial"/>
                <a:cs typeface="Arial"/>
              </a:rPr>
              <a:t>08</a:t>
            </a:r>
            <a:endParaRPr lang="en-US" sz="750"/>
          </a:p>
        </p:txBody>
      </p:sp>
      <p:sp>
        <p:nvSpPr>
          <p:cNvPr id="6" name="Text 4"/>
          <p:cNvSpPr/>
          <p:nvPr/>
        </p:nvSpPr>
        <p:spPr bwMode="auto">
          <a:xfrm>
            <a:off x="502920" y="384048"/>
            <a:ext cx="10469880" cy="530352"/>
          </a:xfrm>
          <a:prstGeom prst="rect">
            <a:avLst/>
          </a:prstGeom>
          <a:noFill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33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Питание: удержание и транспорт в растение</a:t>
            </a:r>
            <a:endParaRPr lang="en-US" sz="3300"/>
          </a:p>
        </p:txBody>
      </p:sp>
      <p:sp>
        <p:nvSpPr>
          <p:cNvPr id="7" name="Shape 5"/>
          <p:cNvSpPr/>
          <p:nvPr/>
        </p:nvSpPr>
        <p:spPr bwMode="auto">
          <a:xfrm>
            <a:off x="502920" y="996696"/>
            <a:ext cx="1024128" cy="50292"/>
          </a:xfrm>
          <a:prstGeom prst="rect">
            <a:avLst/>
          </a:prstGeom>
          <a:solidFill>
            <a:srgbClr val="D9A441"/>
          </a:solidFill>
          <a:ln w="12700">
            <a:solidFill>
              <a:srgbClr val="D9A441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8" name="Text 6"/>
          <p:cNvSpPr/>
          <p:nvPr/>
        </p:nvSpPr>
        <p:spPr bwMode="auto">
          <a:xfrm>
            <a:off x="502920" y="1088136"/>
            <a:ext cx="10241280" cy="3017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>
                <a:solidFill>
                  <a:srgbClr val="526250"/>
                </a:solidFill>
                <a:latin typeface="Arial"/>
                <a:ea typeface="Arial"/>
                <a:cs typeface="Arial"/>
              </a:rPr>
              <a:t>Гуминовые кислоты работают как почвенный поглощающий комплекс.</a:t>
            </a:r>
            <a:endParaRPr lang="en-US" sz="1450"/>
          </a:p>
        </p:txBody>
      </p:sp>
      <p:sp>
        <p:nvSpPr>
          <p:cNvPr id="9" name="Shape 7"/>
          <p:cNvSpPr/>
          <p:nvPr/>
        </p:nvSpPr>
        <p:spPr bwMode="auto">
          <a:xfrm>
            <a:off x="658368" y="1600200"/>
            <a:ext cx="5166360" cy="2971800"/>
          </a:xfrm>
          <a:prstGeom prst="roundRect">
            <a:avLst>
              <a:gd name="adj" fmla="val 2462"/>
            </a:avLst>
          </a:prstGeom>
          <a:solidFill>
            <a:srgbClr val="FAFCF7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0" name="Shape 8"/>
          <p:cNvSpPr/>
          <p:nvPr/>
        </p:nvSpPr>
        <p:spPr bwMode="auto">
          <a:xfrm>
            <a:off x="658368" y="1600200"/>
            <a:ext cx="73152" cy="297180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1" name="Text 9"/>
          <p:cNvSpPr/>
          <p:nvPr/>
        </p:nvSpPr>
        <p:spPr bwMode="auto">
          <a:xfrm>
            <a:off x="859536" y="1755648"/>
            <a:ext cx="476402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Удержание элементов</a:t>
            </a:r>
            <a:endParaRPr lang="en-US" sz="1700"/>
          </a:p>
        </p:txBody>
      </p:sp>
      <p:sp>
        <p:nvSpPr>
          <p:cNvPr id="12" name="Text 10"/>
          <p:cNvSpPr/>
          <p:nvPr/>
        </p:nvSpPr>
        <p:spPr bwMode="auto">
          <a:xfrm>
            <a:off x="859536" y="2130552"/>
            <a:ext cx="4764024" cy="235000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650">
                <a:solidFill>
                  <a:srgbClr val="243022"/>
                </a:solidFill>
                <a:latin typeface="Arial"/>
                <a:ea typeface="Arial"/>
                <a:cs typeface="Arial"/>
              </a:rPr>
              <a:t>Гуминовые кислоты адсорбируют макро- и микроэлементы. Питательные вещества меньше вымываются водой и меньше связываются почвенными минералами.</a:t>
            </a:r>
            <a:endParaRPr lang="en-US" sz="1650"/>
          </a:p>
        </p:txBody>
      </p:sp>
      <p:sp>
        <p:nvSpPr>
          <p:cNvPr id="13" name="Shape 11"/>
          <p:cNvSpPr/>
          <p:nvPr/>
        </p:nvSpPr>
        <p:spPr bwMode="auto">
          <a:xfrm>
            <a:off x="6172200" y="1600200"/>
            <a:ext cx="5166360" cy="2971800"/>
          </a:xfrm>
          <a:prstGeom prst="roundRect">
            <a:avLst>
              <a:gd name="adj" fmla="val 2462"/>
            </a:avLst>
          </a:prstGeom>
          <a:solidFill>
            <a:srgbClr val="FAFCF7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4" name="Shape 12"/>
          <p:cNvSpPr/>
          <p:nvPr/>
        </p:nvSpPr>
        <p:spPr bwMode="auto">
          <a:xfrm>
            <a:off x="6172200" y="1600200"/>
            <a:ext cx="73152" cy="297180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5" name="Text 13"/>
          <p:cNvSpPr/>
          <p:nvPr/>
        </p:nvSpPr>
        <p:spPr bwMode="auto">
          <a:xfrm>
            <a:off x="6373368" y="1755648"/>
            <a:ext cx="476402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Транспорт к растению</a:t>
            </a:r>
            <a:endParaRPr lang="en-US" sz="1700"/>
          </a:p>
        </p:txBody>
      </p:sp>
      <p:sp>
        <p:nvSpPr>
          <p:cNvPr id="16" name="Text 14"/>
          <p:cNvSpPr/>
          <p:nvPr/>
        </p:nvSpPr>
        <p:spPr bwMode="auto">
          <a:xfrm>
            <a:off x="6373368" y="2130552"/>
            <a:ext cx="4764024" cy="235000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650">
                <a:solidFill>
                  <a:srgbClr val="243022"/>
                </a:solidFill>
                <a:latin typeface="Arial"/>
                <a:ea typeface="Arial"/>
                <a:cs typeface="Arial"/>
              </a:rPr>
              <a:t>Гуматы — подвижные водорастворимые соединения. Они перемещают питательные вещества и микроэлементы к корню и внутрь растения.</a:t>
            </a:r>
            <a:endParaRPr lang="en-US" sz="1650"/>
          </a:p>
        </p:txBody>
      </p:sp>
      <p:sp>
        <p:nvSpPr>
          <p:cNvPr id="17" name="Shape 15"/>
          <p:cNvSpPr/>
          <p:nvPr/>
        </p:nvSpPr>
        <p:spPr bwMode="auto">
          <a:xfrm>
            <a:off x="1508759" y="5074920"/>
            <a:ext cx="2514600" cy="914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8" name="Text 16"/>
          <p:cNvSpPr/>
          <p:nvPr/>
        </p:nvSpPr>
        <p:spPr bwMode="auto">
          <a:xfrm>
            <a:off x="1581912" y="5193792"/>
            <a:ext cx="2368296" cy="38404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80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2–2,5×</a:t>
            </a:r>
            <a:endParaRPr lang="en-US" sz="2800"/>
          </a:p>
        </p:txBody>
      </p:sp>
      <p:sp>
        <p:nvSpPr>
          <p:cNvPr id="19" name="Text 17"/>
          <p:cNvSpPr/>
          <p:nvPr/>
        </p:nvSpPr>
        <p:spPr bwMode="auto">
          <a:xfrm>
            <a:off x="1581912" y="5650992"/>
            <a:ext cx="2368296" cy="31089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1100">
                <a:solidFill>
                  <a:srgbClr val="526250"/>
                </a:solidFill>
                <a:latin typeface="Arial"/>
                <a:ea typeface="Arial"/>
                <a:cs typeface="Arial"/>
              </a:rPr>
              <a:t>обменный калий и</a:t>
            </a:r>
            <a:endParaRPr lang="en-US" sz="1100"/>
          </a:p>
          <a:p>
            <a:pPr marL="0" indent="0" algn="ctr">
              <a:buNone/>
            </a:pPr>
            <a:r>
              <a:rPr lang="en-US" sz="1100">
                <a:solidFill>
                  <a:srgbClr val="526250"/>
                </a:solidFill>
                <a:latin typeface="Arial"/>
                <a:ea typeface="Arial"/>
                <a:cs typeface="Arial"/>
              </a:rPr>
              <a:t>усваиваемый азот</a:t>
            </a:r>
            <a:endParaRPr lang="en-US" sz="1100"/>
          </a:p>
        </p:txBody>
      </p:sp>
      <p:sp>
        <p:nvSpPr>
          <p:cNvPr id="20" name="Shape 18"/>
          <p:cNvSpPr/>
          <p:nvPr/>
        </p:nvSpPr>
        <p:spPr bwMode="auto">
          <a:xfrm>
            <a:off x="4800600" y="5074920"/>
            <a:ext cx="2514600" cy="914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1" name="Text 19"/>
          <p:cNvSpPr/>
          <p:nvPr/>
        </p:nvSpPr>
        <p:spPr bwMode="auto">
          <a:xfrm>
            <a:off x="4873752" y="5193792"/>
            <a:ext cx="2368296" cy="38404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80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1,5–2×</a:t>
            </a:r>
            <a:endParaRPr lang="en-US" sz="2800"/>
          </a:p>
        </p:txBody>
      </p:sp>
      <p:sp>
        <p:nvSpPr>
          <p:cNvPr id="22" name="Text 20"/>
          <p:cNvSpPr/>
          <p:nvPr/>
        </p:nvSpPr>
        <p:spPr bwMode="auto">
          <a:xfrm>
            <a:off x="4873752" y="5650992"/>
            <a:ext cx="2368296" cy="31089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1100">
                <a:solidFill>
                  <a:srgbClr val="526250"/>
                </a:solidFill>
                <a:latin typeface="Arial"/>
                <a:ea typeface="Arial"/>
                <a:cs typeface="Arial"/>
              </a:rPr>
              <a:t>подвижный</a:t>
            </a:r>
            <a:endParaRPr lang="en-US" sz="1100"/>
          </a:p>
          <a:p>
            <a:pPr marL="0" indent="0" algn="ctr">
              <a:buNone/>
            </a:pPr>
            <a:r>
              <a:rPr lang="en-US" sz="1100">
                <a:solidFill>
                  <a:srgbClr val="526250"/>
                </a:solidFill>
                <a:latin typeface="Arial"/>
                <a:ea typeface="Arial"/>
                <a:cs typeface="Arial"/>
              </a:rPr>
              <a:t>фосфор</a:t>
            </a:r>
            <a:endParaRPr lang="en-US" sz="1100"/>
          </a:p>
        </p:txBody>
      </p:sp>
      <p:sp>
        <p:nvSpPr>
          <p:cNvPr id="23" name="Shape 21"/>
          <p:cNvSpPr/>
          <p:nvPr/>
        </p:nvSpPr>
        <p:spPr bwMode="auto">
          <a:xfrm>
            <a:off x="8092440" y="5074920"/>
            <a:ext cx="2514600" cy="914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4" name="Text 22"/>
          <p:cNvSpPr/>
          <p:nvPr/>
        </p:nvSpPr>
        <p:spPr bwMode="auto">
          <a:xfrm>
            <a:off x="8165592" y="5193792"/>
            <a:ext cx="2368296" cy="38404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80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хелаты</a:t>
            </a:r>
            <a:endParaRPr lang="en-US" sz="2800"/>
          </a:p>
        </p:txBody>
      </p:sp>
      <p:sp>
        <p:nvSpPr>
          <p:cNvPr id="25" name="Text 23"/>
          <p:cNvSpPr/>
          <p:nvPr/>
        </p:nvSpPr>
        <p:spPr bwMode="auto">
          <a:xfrm>
            <a:off x="8165592" y="5650992"/>
            <a:ext cx="2368296" cy="31089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1100">
                <a:solidFill>
                  <a:srgbClr val="526250"/>
                </a:solidFill>
                <a:latin typeface="Arial"/>
                <a:ea typeface="Arial"/>
                <a:cs typeface="Arial"/>
              </a:rPr>
              <a:t>микроэлементы</a:t>
            </a:r>
            <a:endParaRPr lang="en-US" sz="1100"/>
          </a:p>
          <a:p>
            <a:pPr marL="0" indent="0" algn="ctr">
              <a:buNone/>
            </a:pPr>
            <a:r>
              <a:rPr lang="en-US" sz="1100">
                <a:solidFill>
                  <a:srgbClr val="526250"/>
                </a:solidFill>
                <a:latin typeface="Arial"/>
                <a:ea typeface="Arial"/>
                <a:cs typeface="Arial"/>
              </a:rPr>
              <a:t>в подвижной форме</a:t>
            </a:r>
            <a:endParaRPr lang="en-US" sz="1100"/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12191695" cy="73152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 bwMode="auto">
          <a:xfrm>
            <a:off x="0" y="6565392"/>
            <a:ext cx="12191695" cy="292608"/>
          </a:xfrm>
          <a:prstGeom prst="rect">
            <a:avLst/>
          </a:prstGeom>
          <a:solidFill>
            <a:srgbClr val="F2F6EA"/>
          </a:solidFill>
          <a:ln w="12700">
            <a:solidFill>
              <a:srgbClr val="F2F6E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 bwMode="auto">
          <a:xfrm>
            <a:off x="502920" y="6629400"/>
            <a:ext cx="10972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АГРИ39</a:t>
            </a:r>
            <a:endParaRPr lang="en-US" sz="750"/>
          </a:p>
        </p:txBody>
      </p:sp>
      <p:sp>
        <p:nvSpPr>
          <p:cNvPr id="5" name="Text 3"/>
          <p:cNvSpPr/>
          <p:nvPr/>
        </p:nvSpPr>
        <p:spPr bwMode="auto">
          <a:xfrm>
            <a:off x="11393424" y="6629400"/>
            <a:ext cx="4114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>
                <a:solidFill>
                  <a:srgbClr val="526250"/>
                </a:solidFill>
                <a:latin typeface="Arial"/>
                <a:ea typeface="Arial"/>
                <a:cs typeface="Arial"/>
              </a:rPr>
              <a:t>09</a:t>
            </a:r>
            <a:endParaRPr lang="en-US" sz="750"/>
          </a:p>
        </p:txBody>
      </p:sp>
      <p:sp>
        <p:nvSpPr>
          <p:cNvPr id="6" name="Text 4"/>
          <p:cNvSpPr/>
          <p:nvPr/>
        </p:nvSpPr>
        <p:spPr bwMode="auto">
          <a:xfrm>
            <a:off x="502920" y="384048"/>
            <a:ext cx="10469880" cy="530352"/>
          </a:xfrm>
          <a:prstGeom prst="rect">
            <a:avLst/>
          </a:prstGeom>
          <a:noFill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33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Биологические свойства почвы</a:t>
            </a:r>
            <a:endParaRPr lang="en-US" sz="3300"/>
          </a:p>
        </p:txBody>
      </p:sp>
      <p:sp>
        <p:nvSpPr>
          <p:cNvPr id="7" name="Shape 5"/>
          <p:cNvSpPr/>
          <p:nvPr/>
        </p:nvSpPr>
        <p:spPr bwMode="auto">
          <a:xfrm>
            <a:off x="502920" y="996696"/>
            <a:ext cx="1024128" cy="50292"/>
          </a:xfrm>
          <a:prstGeom prst="rect">
            <a:avLst/>
          </a:prstGeom>
          <a:solidFill>
            <a:srgbClr val="D9A441"/>
          </a:solidFill>
          <a:ln w="12700">
            <a:solidFill>
              <a:srgbClr val="D9A441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8" name="Text 6"/>
          <p:cNvSpPr/>
          <p:nvPr/>
        </p:nvSpPr>
        <p:spPr bwMode="auto">
          <a:xfrm>
            <a:off x="502920" y="1088136"/>
            <a:ext cx="10241280" cy="3017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>
                <a:solidFill>
                  <a:srgbClr val="526250"/>
                </a:solidFill>
                <a:latin typeface="Arial"/>
                <a:ea typeface="Arial"/>
                <a:cs typeface="Arial"/>
              </a:rPr>
              <a:t>Гуминовые кислоты — стимулятор роста и источник доступного питания для микроорганизмов.</a:t>
            </a:r>
            <a:endParaRPr lang="en-US" sz="1450"/>
          </a:p>
        </p:txBody>
      </p:sp>
      <p:sp>
        <p:nvSpPr>
          <p:cNvPr id="9" name="Shape 7"/>
          <p:cNvSpPr/>
          <p:nvPr/>
        </p:nvSpPr>
        <p:spPr bwMode="auto">
          <a:xfrm>
            <a:off x="731520" y="1481328"/>
            <a:ext cx="10378440" cy="822960"/>
          </a:xfrm>
          <a:prstGeom prst="roundRect">
            <a:avLst>
              <a:gd name="adj" fmla="val 8889"/>
            </a:avLst>
          </a:prstGeom>
          <a:solidFill>
            <a:srgbClr val="E6F1DF"/>
          </a:solidFill>
          <a:ln w="12700">
            <a:solidFill>
              <a:srgbClr val="E6F1DF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0" name="Text 8"/>
          <p:cNvSpPr/>
          <p:nvPr/>
        </p:nvSpPr>
        <p:spPr bwMode="auto">
          <a:xfrm>
            <a:off x="960120" y="1627632"/>
            <a:ext cx="9921240" cy="5303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1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Внесение гуматов интенсифицирует деятельность групп микроорганизмов, связанных с мобилизацией питательных веществ.</a:t>
            </a:r>
            <a:endParaRPr lang="en-US" sz="2100"/>
          </a:p>
        </p:txBody>
      </p:sp>
      <p:sp>
        <p:nvSpPr>
          <p:cNvPr id="11" name="Shape 9"/>
          <p:cNvSpPr/>
          <p:nvPr/>
        </p:nvSpPr>
        <p:spPr bwMode="auto">
          <a:xfrm>
            <a:off x="685800" y="2606040"/>
            <a:ext cx="3246120" cy="2194560"/>
          </a:xfrm>
          <a:prstGeom prst="roundRect">
            <a:avLst>
              <a:gd name="adj" fmla="val 3333"/>
            </a:avLst>
          </a:prstGeom>
          <a:solidFill>
            <a:srgbClr val="FAFCF7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2" name="Shape 10"/>
          <p:cNvSpPr/>
          <p:nvPr/>
        </p:nvSpPr>
        <p:spPr bwMode="auto">
          <a:xfrm>
            <a:off x="685800" y="2606040"/>
            <a:ext cx="73152" cy="219456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3" name="Text 11"/>
          <p:cNvSpPr/>
          <p:nvPr/>
        </p:nvSpPr>
        <p:spPr bwMode="auto">
          <a:xfrm>
            <a:off x="886968" y="2761488"/>
            <a:ext cx="284378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Калий</a:t>
            </a:r>
            <a:endParaRPr lang="en-US" sz="1700"/>
          </a:p>
        </p:txBody>
      </p:sp>
      <p:sp>
        <p:nvSpPr>
          <p:cNvPr id="14" name="Text 12"/>
          <p:cNvSpPr/>
          <p:nvPr/>
        </p:nvSpPr>
        <p:spPr bwMode="auto">
          <a:xfrm>
            <a:off x="886968" y="3136392"/>
            <a:ext cx="2843784" cy="157276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600">
                <a:solidFill>
                  <a:srgbClr val="243022"/>
                </a:solidFill>
                <a:latin typeface="Arial"/>
                <a:ea typeface="Arial"/>
                <a:cs typeface="Arial"/>
              </a:rPr>
              <a:t>Рост силикатных бактерий помогает постоянно восполнять обменный калий, усвоенный растениями.</a:t>
            </a:r>
            <a:endParaRPr lang="en-US" sz="1600"/>
          </a:p>
        </p:txBody>
      </p:sp>
      <p:sp>
        <p:nvSpPr>
          <p:cNvPr id="15" name="Shape 13"/>
          <p:cNvSpPr/>
          <p:nvPr/>
        </p:nvSpPr>
        <p:spPr bwMode="auto">
          <a:xfrm>
            <a:off x="4251960" y="2606040"/>
            <a:ext cx="3246120" cy="2194560"/>
          </a:xfrm>
          <a:prstGeom prst="roundRect">
            <a:avLst>
              <a:gd name="adj" fmla="val 3333"/>
            </a:avLst>
          </a:prstGeom>
          <a:solidFill>
            <a:srgbClr val="FAFCF7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6" name="Shape 14"/>
          <p:cNvSpPr/>
          <p:nvPr/>
        </p:nvSpPr>
        <p:spPr bwMode="auto">
          <a:xfrm>
            <a:off x="4251960" y="2606040"/>
            <a:ext cx="73152" cy="219456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7" name="Text 15"/>
          <p:cNvSpPr/>
          <p:nvPr/>
        </p:nvSpPr>
        <p:spPr bwMode="auto">
          <a:xfrm>
            <a:off x="4453128" y="2761488"/>
            <a:ext cx="284378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Фосфор</a:t>
            </a:r>
            <a:endParaRPr lang="en-US" sz="1700"/>
          </a:p>
        </p:txBody>
      </p:sp>
      <p:sp>
        <p:nvSpPr>
          <p:cNvPr id="18" name="Text 16"/>
          <p:cNvSpPr/>
          <p:nvPr/>
        </p:nvSpPr>
        <p:spPr bwMode="auto">
          <a:xfrm>
            <a:off x="4453128" y="3136392"/>
            <a:ext cx="2843784" cy="157276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550">
                <a:solidFill>
                  <a:srgbClr val="243022"/>
                </a:solidFill>
                <a:latin typeface="Arial"/>
                <a:ea typeface="Arial"/>
                <a:cs typeface="Arial"/>
              </a:rPr>
              <a:t>Стимулируется рост микроорганизмов, разлагающих труднорастворимые органические и минеральные соединения фосфора.</a:t>
            </a:r>
            <a:endParaRPr lang="en-US" sz="1550"/>
          </a:p>
        </p:txBody>
      </p:sp>
      <p:sp>
        <p:nvSpPr>
          <p:cNvPr id="19" name="Shape 17"/>
          <p:cNvSpPr/>
          <p:nvPr/>
        </p:nvSpPr>
        <p:spPr bwMode="auto">
          <a:xfrm>
            <a:off x="7818120" y="2606040"/>
            <a:ext cx="3246120" cy="2194560"/>
          </a:xfrm>
          <a:prstGeom prst="roundRect">
            <a:avLst>
              <a:gd name="adj" fmla="val 3333"/>
            </a:avLst>
          </a:prstGeom>
          <a:solidFill>
            <a:srgbClr val="FAFCF7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0" name="Shape 18"/>
          <p:cNvSpPr/>
          <p:nvPr/>
        </p:nvSpPr>
        <p:spPr bwMode="auto">
          <a:xfrm>
            <a:off x="7818120" y="2606040"/>
            <a:ext cx="73152" cy="219456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21" name="Text 19"/>
          <p:cNvSpPr/>
          <p:nvPr/>
        </p:nvSpPr>
        <p:spPr bwMode="auto">
          <a:xfrm>
            <a:off x="8019288" y="2761488"/>
            <a:ext cx="284378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Азот</a:t>
            </a:r>
            <a:endParaRPr lang="en-US" sz="1700"/>
          </a:p>
        </p:txBody>
      </p:sp>
      <p:sp>
        <p:nvSpPr>
          <p:cNvPr id="22" name="Text 20"/>
          <p:cNvSpPr/>
          <p:nvPr/>
        </p:nvSpPr>
        <p:spPr bwMode="auto">
          <a:xfrm>
            <a:off x="8019288" y="3136392"/>
            <a:ext cx="2843784" cy="157276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550">
                <a:solidFill>
                  <a:srgbClr val="243022"/>
                </a:solidFill>
                <a:latin typeface="Arial"/>
                <a:ea typeface="Arial"/>
                <a:cs typeface="Arial"/>
              </a:rPr>
              <a:t>Количество нитрифицирующих бактерий может увеличиваться до 3–7 раз, аммонифицирующих — до 3–5 раз.</a:t>
            </a:r>
            <a:endParaRPr lang="en-US" sz="1550"/>
          </a:p>
        </p:txBody>
      </p:sp>
      <p:sp>
        <p:nvSpPr>
          <p:cNvPr id="23" name="Shape 21"/>
          <p:cNvSpPr/>
          <p:nvPr/>
        </p:nvSpPr>
        <p:spPr bwMode="auto">
          <a:xfrm>
            <a:off x="1645920" y="5285232"/>
            <a:ext cx="8503920" cy="502920"/>
          </a:xfrm>
          <a:prstGeom prst="roundRect">
            <a:avLst>
              <a:gd name="adj" fmla="val 14545"/>
            </a:avLst>
          </a:prstGeom>
          <a:solidFill>
            <a:srgbClr val="F3E8C7"/>
          </a:solidFill>
          <a:ln w="12700">
            <a:solidFill>
              <a:srgbClr val="E6F1DF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24" name="Text 22"/>
          <p:cNvSpPr/>
          <p:nvPr/>
        </p:nvSpPr>
        <p:spPr bwMode="auto">
          <a:xfrm>
            <a:off x="1874520" y="5431536"/>
            <a:ext cx="8046720" cy="21031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20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Активная микрофлора превращает потенциальное плодородие в эффективное.</a:t>
            </a:r>
            <a:endParaRPr lang="en-US" sz="2000"/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12191695" cy="73152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 bwMode="auto">
          <a:xfrm>
            <a:off x="0" y="6565392"/>
            <a:ext cx="12191695" cy="292608"/>
          </a:xfrm>
          <a:prstGeom prst="rect">
            <a:avLst/>
          </a:prstGeom>
          <a:solidFill>
            <a:srgbClr val="F2F6EA"/>
          </a:solidFill>
          <a:ln w="12700">
            <a:solidFill>
              <a:srgbClr val="F2F6E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 bwMode="auto">
          <a:xfrm>
            <a:off x="502920" y="6629400"/>
            <a:ext cx="10972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АГРИ39</a:t>
            </a:r>
            <a:endParaRPr lang="en-US" sz="750"/>
          </a:p>
        </p:txBody>
      </p:sp>
      <p:sp>
        <p:nvSpPr>
          <p:cNvPr id="5" name="Text 3"/>
          <p:cNvSpPr/>
          <p:nvPr/>
        </p:nvSpPr>
        <p:spPr bwMode="auto">
          <a:xfrm>
            <a:off x="11393424" y="6629400"/>
            <a:ext cx="4114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>
                <a:solidFill>
                  <a:srgbClr val="526250"/>
                </a:solidFill>
                <a:latin typeface="Arial"/>
                <a:ea typeface="Arial"/>
                <a:cs typeface="Arial"/>
              </a:rPr>
              <a:t>13</a:t>
            </a:r>
            <a:endParaRPr lang="en-US" sz="750"/>
          </a:p>
        </p:txBody>
      </p:sp>
      <p:sp>
        <p:nvSpPr>
          <p:cNvPr id="6" name="Text 4"/>
          <p:cNvSpPr/>
          <p:nvPr/>
        </p:nvSpPr>
        <p:spPr bwMode="auto">
          <a:xfrm>
            <a:off x="457200" y="276279"/>
            <a:ext cx="10469880" cy="530352"/>
          </a:xfrm>
          <a:prstGeom prst="rect">
            <a:avLst/>
          </a:prstGeom>
          <a:noFill/>
        </p:spPr>
        <p:txBody>
          <a:bodyPr wrap="square" lIns="254" tIns="254" rIns="254" bIns="254" rtlCol="0" anchor="ctr">
            <a:normAutofit fontScale="92500"/>
          </a:bodyPr>
          <a:lstStyle/>
          <a:p>
            <a:pPr marL="0" indent="0">
              <a:buNone/>
            </a:pPr>
            <a:r>
              <a:rPr lang="en-US" sz="33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Что происходит с почвой после применения Агри39</a:t>
            </a:r>
            <a:endParaRPr lang="en-US" sz="3300"/>
          </a:p>
        </p:txBody>
      </p:sp>
      <p:sp>
        <p:nvSpPr>
          <p:cNvPr id="7" name="Shape 5"/>
          <p:cNvSpPr/>
          <p:nvPr/>
        </p:nvSpPr>
        <p:spPr bwMode="auto">
          <a:xfrm>
            <a:off x="502920" y="996696"/>
            <a:ext cx="1024128" cy="50292"/>
          </a:xfrm>
          <a:prstGeom prst="rect">
            <a:avLst/>
          </a:prstGeom>
          <a:solidFill>
            <a:srgbClr val="D9A441"/>
          </a:solidFill>
          <a:ln w="12700">
            <a:solidFill>
              <a:srgbClr val="D9A441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8" name="Text 6"/>
          <p:cNvSpPr/>
          <p:nvPr/>
        </p:nvSpPr>
        <p:spPr bwMode="auto">
          <a:xfrm>
            <a:off x="502920" y="1088136"/>
            <a:ext cx="10241280" cy="3017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>
                <a:solidFill>
                  <a:srgbClr val="526250"/>
                </a:solidFill>
                <a:latin typeface="Arial"/>
                <a:ea typeface="Arial"/>
                <a:cs typeface="Arial"/>
              </a:rPr>
              <a:t>Почва — это живая система, а не просто «земля».</a:t>
            </a:r>
            <a:endParaRPr lang="en-US" sz="1450"/>
          </a:p>
        </p:txBody>
      </p:sp>
      <p:sp>
        <p:nvSpPr>
          <p:cNvPr id="9" name="Shape 7"/>
          <p:cNvSpPr/>
          <p:nvPr/>
        </p:nvSpPr>
        <p:spPr bwMode="auto">
          <a:xfrm>
            <a:off x="731520" y="1463040"/>
            <a:ext cx="10424160" cy="694944"/>
          </a:xfrm>
          <a:prstGeom prst="roundRect">
            <a:avLst>
              <a:gd name="adj" fmla="val 10526"/>
            </a:avLst>
          </a:prstGeom>
          <a:solidFill>
            <a:srgbClr val="E6F1DF"/>
          </a:solidFill>
          <a:ln w="12700">
            <a:solidFill>
              <a:srgbClr val="E6F1DF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0" name="Text 8"/>
          <p:cNvSpPr/>
          <p:nvPr/>
        </p:nvSpPr>
        <p:spPr bwMode="auto">
          <a:xfrm>
            <a:off x="960120" y="1609344"/>
            <a:ext cx="9966960" cy="40233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21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Когда почва истощена, она похожа на склад: элементы есть, но растение не может взять их полностью.</a:t>
            </a:r>
            <a:endParaRPr lang="en-US" sz="2100"/>
          </a:p>
        </p:txBody>
      </p:sp>
      <p:sp>
        <p:nvSpPr>
          <p:cNvPr id="11" name="Shape 9"/>
          <p:cNvSpPr/>
          <p:nvPr/>
        </p:nvSpPr>
        <p:spPr bwMode="auto">
          <a:xfrm>
            <a:off x="777240" y="2468880"/>
            <a:ext cx="6629400" cy="3246120"/>
          </a:xfrm>
          <a:prstGeom prst="roundRect">
            <a:avLst>
              <a:gd name="adj" fmla="val 2254"/>
            </a:avLst>
          </a:prstGeom>
          <a:solidFill>
            <a:srgbClr val="FAFCF7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2" name="Shape 10"/>
          <p:cNvSpPr/>
          <p:nvPr/>
        </p:nvSpPr>
        <p:spPr bwMode="auto">
          <a:xfrm>
            <a:off x="777240" y="2468880"/>
            <a:ext cx="73152" cy="324612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3" name="Text 11"/>
          <p:cNvSpPr/>
          <p:nvPr/>
        </p:nvSpPr>
        <p:spPr bwMode="auto">
          <a:xfrm>
            <a:off x="978408" y="2624328"/>
            <a:ext cx="622706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Агри39 помогает изменить ситуацию</a:t>
            </a:r>
            <a:endParaRPr lang="en-US" sz="1700"/>
          </a:p>
        </p:txBody>
      </p:sp>
      <p:sp>
        <p:nvSpPr>
          <p:cNvPr id="14" name="Text 12"/>
          <p:cNvSpPr/>
          <p:nvPr/>
        </p:nvSpPr>
        <p:spPr bwMode="auto">
          <a:xfrm>
            <a:off x="978408" y="2999232"/>
            <a:ext cx="6227064" cy="262432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65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активирует полезную почвенную микрофлору</a:t>
            </a:r>
            <a:endParaRPr lang="en-US" sz="1650"/>
          </a:p>
          <a:p>
            <a:pPr marL="0" indent="0">
              <a:buNone/>
            </a:pPr>
            <a:r>
              <a:rPr lang="en-US" sz="165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переводит питание в доступную для растения форму</a:t>
            </a:r>
            <a:endParaRPr lang="en-US" sz="1650"/>
          </a:p>
          <a:p>
            <a:pPr marL="0" indent="0">
              <a:buNone/>
            </a:pPr>
            <a:r>
              <a:rPr lang="en-US" sz="165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поддерживает развитие корневой системы</a:t>
            </a:r>
            <a:endParaRPr lang="en-US" sz="1650"/>
          </a:p>
          <a:p>
            <a:pPr marL="0" indent="0">
              <a:buNone/>
            </a:pPr>
            <a:r>
              <a:rPr lang="en-US" sz="165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улучшает структуру почвы</a:t>
            </a:r>
            <a:endParaRPr lang="en-US" sz="1650"/>
          </a:p>
          <a:p>
            <a:pPr marL="0" indent="0">
              <a:buNone/>
            </a:pPr>
            <a:r>
              <a:rPr lang="en-US" sz="165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помогает удерживать влагу и питание</a:t>
            </a:r>
            <a:endParaRPr lang="en-US" sz="1650"/>
          </a:p>
          <a:p>
            <a:pPr marL="0" indent="0">
              <a:buNone/>
            </a:pPr>
            <a:r>
              <a:rPr lang="en-US" sz="165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ускоряет разложение растительных остатков</a:t>
            </a:r>
            <a:endParaRPr lang="en-US" sz="1650"/>
          </a:p>
          <a:p>
            <a:pPr marL="0" indent="0">
              <a:buNone/>
            </a:pPr>
            <a:r>
              <a:rPr lang="en-US" sz="165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повышает устойчивость растений к стрессу</a:t>
            </a:r>
            <a:endParaRPr lang="en-US" sz="1650"/>
          </a:p>
        </p:txBody>
      </p:sp>
      <p:sp>
        <p:nvSpPr>
          <p:cNvPr id="15" name="Shape 13"/>
          <p:cNvSpPr/>
          <p:nvPr/>
        </p:nvSpPr>
        <p:spPr bwMode="auto">
          <a:xfrm>
            <a:off x="7818120" y="2697480"/>
            <a:ext cx="2971800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6" name="Shape 14"/>
          <p:cNvSpPr/>
          <p:nvPr/>
        </p:nvSpPr>
        <p:spPr bwMode="auto">
          <a:xfrm>
            <a:off x="7818120" y="2697480"/>
            <a:ext cx="73152" cy="233172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7" name="Text 15"/>
          <p:cNvSpPr/>
          <p:nvPr/>
        </p:nvSpPr>
        <p:spPr bwMode="auto">
          <a:xfrm>
            <a:off x="8019288" y="2852928"/>
            <a:ext cx="256946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Что покупает фермер</a:t>
            </a:r>
            <a:endParaRPr lang="en-US" sz="1700"/>
          </a:p>
        </p:txBody>
      </p:sp>
      <p:sp>
        <p:nvSpPr>
          <p:cNvPr id="18" name="Text 16"/>
          <p:cNvSpPr/>
          <p:nvPr/>
        </p:nvSpPr>
        <p:spPr bwMode="auto">
          <a:xfrm>
            <a:off x="8019288" y="3227832"/>
            <a:ext cx="2569464" cy="170992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700">
                <a:solidFill>
                  <a:srgbClr val="243022"/>
                </a:solidFill>
                <a:latin typeface="Arial"/>
                <a:ea typeface="Arial"/>
                <a:cs typeface="Arial"/>
              </a:rPr>
              <a:t>Не просто литр удобрения, а более сильную среду для роста растения.</a:t>
            </a:r>
            <a:endParaRPr lang="en-US" sz="1700"/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12191695" cy="73152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 bwMode="auto">
          <a:xfrm>
            <a:off x="0" y="6565392"/>
            <a:ext cx="12191695" cy="292608"/>
          </a:xfrm>
          <a:prstGeom prst="rect">
            <a:avLst/>
          </a:prstGeom>
          <a:solidFill>
            <a:srgbClr val="F2F6EA"/>
          </a:solidFill>
          <a:ln w="12700">
            <a:solidFill>
              <a:srgbClr val="F2F6E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 bwMode="auto">
          <a:xfrm>
            <a:off x="502920" y="6629400"/>
            <a:ext cx="10972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АГРИ39</a:t>
            </a:r>
            <a:endParaRPr lang="en-US" sz="750"/>
          </a:p>
        </p:txBody>
      </p:sp>
      <p:sp>
        <p:nvSpPr>
          <p:cNvPr id="5" name="Text 3"/>
          <p:cNvSpPr/>
          <p:nvPr/>
        </p:nvSpPr>
        <p:spPr bwMode="auto">
          <a:xfrm>
            <a:off x="11393424" y="6629400"/>
            <a:ext cx="4114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>
                <a:solidFill>
                  <a:srgbClr val="526250"/>
                </a:solidFill>
                <a:latin typeface="Arial"/>
                <a:ea typeface="Arial"/>
                <a:cs typeface="Arial"/>
              </a:rPr>
              <a:t>14</a:t>
            </a:r>
            <a:endParaRPr lang="en-US" sz="750"/>
          </a:p>
        </p:txBody>
      </p:sp>
      <p:sp>
        <p:nvSpPr>
          <p:cNvPr id="6" name="Text 4"/>
          <p:cNvSpPr/>
          <p:nvPr/>
        </p:nvSpPr>
        <p:spPr bwMode="auto">
          <a:xfrm>
            <a:off x="502920" y="384048"/>
            <a:ext cx="10469880" cy="530352"/>
          </a:xfrm>
          <a:prstGeom prst="rect">
            <a:avLst/>
          </a:prstGeom>
          <a:noFill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33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Как Агри39 работает на разных типах почв</a:t>
            </a:r>
            <a:endParaRPr lang="en-US" sz="3300"/>
          </a:p>
        </p:txBody>
      </p:sp>
      <p:sp>
        <p:nvSpPr>
          <p:cNvPr id="7" name="Shape 5"/>
          <p:cNvSpPr/>
          <p:nvPr/>
        </p:nvSpPr>
        <p:spPr bwMode="auto">
          <a:xfrm>
            <a:off x="502920" y="996696"/>
            <a:ext cx="1024128" cy="50292"/>
          </a:xfrm>
          <a:prstGeom prst="rect">
            <a:avLst/>
          </a:prstGeom>
          <a:solidFill>
            <a:srgbClr val="D9A441"/>
          </a:solidFill>
          <a:ln w="12700">
            <a:solidFill>
              <a:srgbClr val="D9A441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8" name="Text 6"/>
          <p:cNvSpPr/>
          <p:nvPr/>
        </p:nvSpPr>
        <p:spPr bwMode="auto">
          <a:xfrm>
            <a:off x="502920" y="1088136"/>
            <a:ext cx="10241280" cy="3017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>
                <a:solidFill>
                  <a:srgbClr val="526250"/>
                </a:solidFill>
                <a:latin typeface="Arial"/>
                <a:ea typeface="Arial"/>
                <a:cs typeface="Arial"/>
              </a:rPr>
              <a:t>Один продукт — разные практические задачи для хозяйства.</a:t>
            </a:r>
            <a:endParaRPr lang="en-US" sz="1450"/>
          </a:p>
        </p:txBody>
      </p:sp>
      <p:sp>
        <p:nvSpPr>
          <p:cNvPr id="9" name="Shape 7"/>
          <p:cNvSpPr/>
          <p:nvPr/>
        </p:nvSpPr>
        <p:spPr bwMode="auto">
          <a:xfrm>
            <a:off x="640080" y="1508759"/>
            <a:ext cx="2011680" cy="561186"/>
          </a:xfrm>
          <a:prstGeom prst="rect">
            <a:avLst/>
          </a:prstGeom>
          <a:solidFill>
            <a:srgbClr val="236E3A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0" name="Text 8"/>
          <p:cNvSpPr/>
          <p:nvPr/>
        </p:nvSpPr>
        <p:spPr bwMode="auto">
          <a:xfrm>
            <a:off x="704088" y="1549908"/>
            <a:ext cx="1883664" cy="47889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4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Тип почвы</a:t>
            </a:r>
            <a:endParaRPr lang="en-US" sz="1400"/>
          </a:p>
        </p:txBody>
      </p:sp>
      <p:sp>
        <p:nvSpPr>
          <p:cNvPr id="11" name="Shape 9"/>
          <p:cNvSpPr/>
          <p:nvPr/>
        </p:nvSpPr>
        <p:spPr bwMode="auto">
          <a:xfrm>
            <a:off x="2651760" y="1508759"/>
            <a:ext cx="3886200" cy="561186"/>
          </a:xfrm>
          <a:prstGeom prst="rect">
            <a:avLst/>
          </a:prstGeom>
          <a:solidFill>
            <a:srgbClr val="236E3A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2" name="Text 10"/>
          <p:cNvSpPr/>
          <p:nvPr/>
        </p:nvSpPr>
        <p:spPr bwMode="auto">
          <a:xfrm>
            <a:off x="2715768" y="1549908"/>
            <a:ext cx="3758184" cy="47889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4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Что обычно мешает урожаю</a:t>
            </a:r>
            <a:endParaRPr lang="en-US" sz="1400"/>
          </a:p>
        </p:txBody>
      </p:sp>
      <p:sp>
        <p:nvSpPr>
          <p:cNvPr id="13" name="Shape 11"/>
          <p:cNvSpPr/>
          <p:nvPr/>
        </p:nvSpPr>
        <p:spPr bwMode="auto">
          <a:xfrm>
            <a:off x="6537960" y="1508759"/>
            <a:ext cx="5074920" cy="561186"/>
          </a:xfrm>
          <a:prstGeom prst="rect">
            <a:avLst/>
          </a:prstGeom>
          <a:solidFill>
            <a:srgbClr val="236E3A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4" name="Text 12"/>
          <p:cNvSpPr/>
          <p:nvPr/>
        </p:nvSpPr>
        <p:spPr bwMode="auto">
          <a:xfrm>
            <a:off x="6601968" y="1549908"/>
            <a:ext cx="4946904" cy="47889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4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Как помогает Агри39</a:t>
            </a:r>
            <a:endParaRPr lang="en-US" sz="1400"/>
          </a:p>
        </p:txBody>
      </p:sp>
      <p:sp>
        <p:nvSpPr>
          <p:cNvPr id="15" name="Shape 13"/>
          <p:cNvSpPr/>
          <p:nvPr/>
        </p:nvSpPr>
        <p:spPr bwMode="auto">
          <a:xfrm>
            <a:off x="640080" y="2069946"/>
            <a:ext cx="2011680" cy="1112697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6" name="Text 14"/>
          <p:cNvSpPr/>
          <p:nvPr/>
        </p:nvSpPr>
        <p:spPr bwMode="auto">
          <a:xfrm>
            <a:off x="704088" y="2111094"/>
            <a:ext cx="1883664" cy="1030401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30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Суглинистая</a:t>
            </a:r>
            <a:endParaRPr lang="en-US" sz="1300"/>
          </a:p>
        </p:txBody>
      </p:sp>
      <p:sp>
        <p:nvSpPr>
          <p:cNvPr id="17" name="Shape 15"/>
          <p:cNvSpPr/>
          <p:nvPr/>
        </p:nvSpPr>
        <p:spPr bwMode="auto">
          <a:xfrm>
            <a:off x="2651760" y="2069946"/>
            <a:ext cx="3886200" cy="1112697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8" name="Text 16"/>
          <p:cNvSpPr/>
          <p:nvPr/>
        </p:nvSpPr>
        <p:spPr bwMode="auto">
          <a:xfrm>
            <a:off x="2715768" y="2111094"/>
            <a:ext cx="3758184" cy="1030401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300">
                <a:solidFill>
                  <a:srgbClr val="243022"/>
                </a:solidFill>
                <a:latin typeface="Arial"/>
                <a:ea typeface="Arial"/>
                <a:cs typeface="Arial"/>
              </a:rPr>
              <a:t>Уплотнение, слабая аэрация; питание есть, но не всегда доступно</a:t>
            </a:r>
            <a:endParaRPr lang="en-US" sz="1300"/>
          </a:p>
        </p:txBody>
      </p:sp>
      <p:sp>
        <p:nvSpPr>
          <p:cNvPr id="19" name="Shape 17"/>
          <p:cNvSpPr/>
          <p:nvPr/>
        </p:nvSpPr>
        <p:spPr bwMode="auto">
          <a:xfrm>
            <a:off x="6537960" y="2069946"/>
            <a:ext cx="5074920" cy="1112697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0" name="Text 18"/>
          <p:cNvSpPr/>
          <p:nvPr/>
        </p:nvSpPr>
        <p:spPr bwMode="auto">
          <a:xfrm>
            <a:off x="6601968" y="2111094"/>
            <a:ext cx="4946904" cy="1030401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300">
                <a:solidFill>
                  <a:srgbClr val="243022"/>
                </a:solidFill>
                <a:latin typeface="Arial"/>
                <a:ea typeface="Arial"/>
                <a:cs typeface="Arial"/>
              </a:rPr>
              <a:t>Улучшает структуру, активирует микрофлору и делает элементы доступнее</a:t>
            </a:r>
            <a:endParaRPr lang="en-US" sz="1300"/>
          </a:p>
        </p:txBody>
      </p:sp>
      <p:sp>
        <p:nvSpPr>
          <p:cNvPr id="21" name="Shape 19"/>
          <p:cNvSpPr/>
          <p:nvPr/>
        </p:nvSpPr>
        <p:spPr bwMode="auto">
          <a:xfrm>
            <a:off x="640080" y="3182644"/>
            <a:ext cx="2011680" cy="1015941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2" name="Text 20"/>
          <p:cNvSpPr/>
          <p:nvPr/>
        </p:nvSpPr>
        <p:spPr bwMode="auto">
          <a:xfrm>
            <a:off x="704088" y="3223792"/>
            <a:ext cx="1883664" cy="933645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30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Песчаная</a:t>
            </a:r>
            <a:endParaRPr lang="en-US" sz="1300"/>
          </a:p>
        </p:txBody>
      </p:sp>
      <p:sp>
        <p:nvSpPr>
          <p:cNvPr id="23" name="Shape 21"/>
          <p:cNvSpPr/>
          <p:nvPr/>
        </p:nvSpPr>
        <p:spPr bwMode="auto">
          <a:xfrm>
            <a:off x="2651760" y="3182644"/>
            <a:ext cx="3886200" cy="1015941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4" name="Text 22"/>
          <p:cNvSpPr/>
          <p:nvPr/>
        </p:nvSpPr>
        <p:spPr bwMode="auto">
          <a:xfrm>
            <a:off x="2715768" y="3223792"/>
            <a:ext cx="3758184" cy="933645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300">
                <a:solidFill>
                  <a:srgbClr val="243022"/>
                </a:solidFill>
                <a:latin typeface="Arial"/>
                <a:ea typeface="Arial"/>
                <a:cs typeface="Arial"/>
              </a:rPr>
              <a:t>Быстрая потеря влаги и вымывание питания</a:t>
            </a:r>
            <a:endParaRPr lang="en-US" sz="1300"/>
          </a:p>
        </p:txBody>
      </p:sp>
      <p:sp>
        <p:nvSpPr>
          <p:cNvPr id="25" name="Shape 23"/>
          <p:cNvSpPr/>
          <p:nvPr/>
        </p:nvSpPr>
        <p:spPr bwMode="auto">
          <a:xfrm>
            <a:off x="6537960" y="3182644"/>
            <a:ext cx="5074920" cy="1015941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6" name="Text 24"/>
          <p:cNvSpPr/>
          <p:nvPr/>
        </p:nvSpPr>
        <p:spPr bwMode="auto">
          <a:xfrm>
            <a:off x="6601968" y="3223792"/>
            <a:ext cx="4946904" cy="933645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300">
                <a:solidFill>
                  <a:srgbClr val="243022"/>
                </a:solidFill>
                <a:latin typeface="Arial"/>
                <a:ea typeface="Arial"/>
                <a:cs typeface="Arial"/>
              </a:rPr>
              <a:t>Удерживает питание ближе к корню и стабилизирует развитие растения</a:t>
            </a:r>
            <a:endParaRPr lang="en-US" sz="1300"/>
          </a:p>
        </p:txBody>
      </p:sp>
      <p:sp>
        <p:nvSpPr>
          <p:cNvPr id="27" name="Shape 25"/>
          <p:cNvSpPr/>
          <p:nvPr/>
        </p:nvSpPr>
        <p:spPr bwMode="auto">
          <a:xfrm>
            <a:off x="640080" y="4198585"/>
            <a:ext cx="2011680" cy="1470695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8" name="Text 26"/>
          <p:cNvSpPr/>
          <p:nvPr/>
        </p:nvSpPr>
        <p:spPr bwMode="auto">
          <a:xfrm>
            <a:off x="704088" y="4239733"/>
            <a:ext cx="1883664" cy="1388399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30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Истощённая минеральными удобрениями</a:t>
            </a:r>
            <a:endParaRPr lang="en-US" sz="1300"/>
          </a:p>
        </p:txBody>
      </p:sp>
      <p:sp>
        <p:nvSpPr>
          <p:cNvPr id="29" name="Shape 27"/>
          <p:cNvSpPr/>
          <p:nvPr/>
        </p:nvSpPr>
        <p:spPr bwMode="auto">
          <a:xfrm>
            <a:off x="2651760" y="4198585"/>
            <a:ext cx="3886200" cy="1470695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30" name="Text 28"/>
          <p:cNvSpPr/>
          <p:nvPr/>
        </p:nvSpPr>
        <p:spPr bwMode="auto">
          <a:xfrm>
            <a:off x="2715768" y="4239733"/>
            <a:ext cx="3758184" cy="1388399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300">
                <a:solidFill>
                  <a:srgbClr val="243022"/>
                </a:solidFill>
                <a:latin typeface="Arial"/>
                <a:ea typeface="Arial"/>
                <a:cs typeface="Arial"/>
              </a:rPr>
              <a:t>Слабая биология, потеря органики, зависимость от новых доз</a:t>
            </a:r>
            <a:endParaRPr lang="en-US" sz="1300"/>
          </a:p>
        </p:txBody>
      </p:sp>
      <p:sp>
        <p:nvSpPr>
          <p:cNvPr id="31" name="Shape 29"/>
          <p:cNvSpPr/>
          <p:nvPr/>
        </p:nvSpPr>
        <p:spPr bwMode="auto">
          <a:xfrm>
            <a:off x="6537960" y="4198585"/>
            <a:ext cx="5074920" cy="1470695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32" name="Text 30"/>
          <p:cNvSpPr/>
          <p:nvPr/>
        </p:nvSpPr>
        <p:spPr bwMode="auto">
          <a:xfrm>
            <a:off x="6601968" y="4239733"/>
            <a:ext cx="4946904" cy="1388399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300">
                <a:solidFill>
                  <a:srgbClr val="243022"/>
                </a:solidFill>
                <a:latin typeface="Arial"/>
                <a:ea typeface="Arial"/>
                <a:cs typeface="Arial"/>
              </a:rPr>
              <a:t>Запускает восстановление микробиологии, разложение органики и отдачу питания</a:t>
            </a:r>
            <a:endParaRPr lang="en-US" sz="1300"/>
          </a:p>
        </p:txBody>
      </p:sp>
      <p:sp>
        <p:nvSpPr>
          <p:cNvPr id="33" name="Shape 31"/>
          <p:cNvSpPr/>
          <p:nvPr/>
        </p:nvSpPr>
        <p:spPr bwMode="auto">
          <a:xfrm>
            <a:off x="1920240" y="5870448"/>
            <a:ext cx="8001000" cy="384048"/>
          </a:xfrm>
          <a:prstGeom prst="roundRect">
            <a:avLst>
              <a:gd name="adj" fmla="val 19048"/>
            </a:avLst>
          </a:prstGeom>
          <a:solidFill>
            <a:srgbClr val="E6F1DF"/>
          </a:solidFill>
          <a:ln w="12700">
            <a:solidFill>
              <a:srgbClr val="E6F1DF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34" name="Text 32"/>
          <p:cNvSpPr/>
          <p:nvPr/>
        </p:nvSpPr>
        <p:spPr bwMode="auto">
          <a:xfrm>
            <a:off x="2148840" y="5724144"/>
            <a:ext cx="7772400" cy="70866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Цель: чтобы почва сама начинала лучше работать на урожай.</a:t>
            </a:r>
            <a:endParaRPr lang="en-US" sz="1800"/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12191695" cy="73152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 bwMode="auto">
          <a:xfrm>
            <a:off x="0" y="6565392"/>
            <a:ext cx="12191695" cy="292608"/>
          </a:xfrm>
          <a:prstGeom prst="rect">
            <a:avLst/>
          </a:prstGeom>
          <a:solidFill>
            <a:srgbClr val="F2F6EA"/>
          </a:solidFill>
          <a:ln w="12700">
            <a:solidFill>
              <a:srgbClr val="F2F6E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 bwMode="auto">
          <a:xfrm>
            <a:off x="502920" y="6629400"/>
            <a:ext cx="10972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АГРИ39</a:t>
            </a:r>
            <a:endParaRPr lang="en-US" sz="750"/>
          </a:p>
        </p:txBody>
      </p:sp>
      <p:sp>
        <p:nvSpPr>
          <p:cNvPr id="5" name="Text 3"/>
          <p:cNvSpPr/>
          <p:nvPr/>
        </p:nvSpPr>
        <p:spPr bwMode="auto">
          <a:xfrm>
            <a:off x="11393424" y="6629400"/>
            <a:ext cx="4114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>
                <a:solidFill>
                  <a:srgbClr val="526250"/>
                </a:solidFill>
                <a:latin typeface="Arial"/>
                <a:ea typeface="Arial"/>
                <a:cs typeface="Arial"/>
              </a:rPr>
              <a:t>15</a:t>
            </a:r>
            <a:endParaRPr lang="en-US" sz="750"/>
          </a:p>
        </p:txBody>
      </p:sp>
      <p:sp>
        <p:nvSpPr>
          <p:cNvPr id="6" name="Text 4"/>
          <p:cNvSpPr/>
          <p:nvPr/>
        </p:nvSpPr>
        <p:spPr bwMode="auto">
          <a:xfrm>
            <a:off x="502920" y="384048"/>
            <a:ext cx="10469880" cy="530352"/>
          </a:xfrm>
          <a:prstGeom prst="rect">
            <a:avLst/>
          </a:prstGeom>
          <a:noFill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33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Эффект во времени</a:t>
            </a:r>
            <a:endParaRPr lang="en-US" sz="3300"/>
          </a:p>
        </p:txBody>
      </p:sp>
      <p:sp>
        <p:nvSpPr>
          <p:cNvPr id="7" name="Shape 5"/>
          <p:cNvSpPr/>
          <p:nvPr/>
        </p:nvSpPr>
        <p:spPr bwMode="auto">
          <a:xfrm>
            <a:off x="502920" y="996696"/>
            <a:ext cx="1024128" cy="50292"/>
          </a:xfrm>
          <a:prstGeom prst="rect">
            <a:avLst/>
          </a:prstGeom>
          <a:solidFill>
            <a:srgbClr val="D9A441"/>
          </a:solidFill>
          <a:ln w="12700">
            <a:solidFill>
              <a:srgbClr val="D9A441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8" name="Text 6"/>
          <p:cNvSpPr/>
          <p:nvPr/>
        </p:nvSpPr>
        <p:spPr bwMode="auto">
          <a:xfrm>
            <a:off x="502920" y="1088136"/>
            <a:ext cx="10241280" cy="3017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>
                <a:solidFill>
                  <a:srgbClr val="526250"/>
                </a:solidFill>
                <a:latin typeface="Arial"/>
                <a:ea typeface="Arial"/>
                <a:cs typeface="Arial"/>
              </a:rPr>
              <a:t>Краткосрочная отдача и долгосрочное восстановление почвы идут вместе.</a:t>
            </a:r>
            <a:endParaRPr lang="en-US" sz="1450"/>
          </a:p>
        </p:txBody>
      </p:sp>
      <p:sp>
        <p:nvSpPr>
          <p:cNvPr id="9" name="Shape 7"/>
          <p:cNvSpPr/>
          <p:nvPr/>
        </p:nvSpPr>
        <p:spPr bwMode="auto">
          <a:xfrm>
            <a:off x="822960" y="1627632"/>
            <a:ext cx="3337560" cy="2788920"/>
          </a:xfrm>
          <a:prstGeom prst="roundRect">
            <a:avLst>
              <a:gd name="adj" fmla="val 2623"/>
            </a:avLst>
          </a:prstGeom>
          <a:solidFill>
            <a:srgbClr val="FAFCF7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0" name="Shape 8"/>
          <p:cNvSpPr/>
          <p:nvPr/>
        </p:nvSpPr>
        <p:spPr bwMode="auto">
          <a:xfrm>
            <a:off x="822960" y="1627632"/>
            <a:ext cx="73152" cy="278892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1" name="Text 9"/>
          <p:cNvSpPr/>
          <p:nvPr/>
        </p:nvSpPr>
        <p:spPr bwMode="auto">
          <a:xfrm>
            <a:off x="1024128" y="1783080"/>
            <a:ext cx="293522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Первый сезон</a:t>
            </a:r>
            <a:endParaRPr lang="en-US" sz="1700"/>
          </a:p>
        </p:txBody>
      </p:sp>
      <p:sp>
        <p:nvSpPr>
          <p:cNvPr id="12" name="Text 10"/>
          <p:cNvSpPr/>
          <p:nvPr/>
        </p:nvSpPr>
        <p:spPr bwMode="auto">
          <a:xfrm>
            <a:off x="1024128" y="2157984"/>
            <a:ext cx="2935224" cy="216712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650">
                <a:solidFill>
                  <a:srgbClr val="243022"/>
                </a:solidFill>
                <a:latin typeface="Arial"/>
                <a:ea typeface="Arial"/>
                <a:cs typeface="Arial"/>
              </a:rPr>
              <a:t>Растение лучше стартует, активнее развивает корневую систему, лучше усваивает питание и может дать прибавку урожая.</a:t>
            </a:r>
            <a:endParaRPr lang="en-US" sz="1650"/>
          </a:p>
        </p:txBody>
      </p:sp>
      <p:sp>
        <p:nvSpPr>
          <p:cNvPr id="13" name="Shape 11"/>
          <p:cNvSpPr/>
          <p:nvPr/>
        </p:nvSpPr>
        <p:spPr bwMode="auto">
          <a:xfrm>
            <a:off x="4434840" y="1627632"/>
            <a:ext cx="3337560" cy="2788920"/>
          </a:xfrm>
          <a:prstGeom prst="roundRect">
            <a:avLst>
              <a:gd name="adj" fmla="val 2623"/>
            </a:avLst>
          </a:prstGeom>
          <a:solidFill>
            <a:srgbClr val="FAFCF7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4" name="Shape 12"/>
          <p:cNvSpPr/>
          <p:nvPr/>
        </p:nvSpPr>
        <p:spPr bwMode="auto">
          <a:xfrm>
            <a:off x="4434840" y="1627632"/>
            <a:ext cx="73152" cy="278892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5" name="Text 13"/>
          <p:cNvSpPr/>
          <p:nvPr/>
        </p:nvSpPr>
        <p:spPr bwMode="auto">
          <a:xfrm>
            <a:off x="4636008" y="1783080"/>
            <a:ext cx="293522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Системное применение</a:t>
            </a:r>
            <a:endParaRPr lang="en-US" sz="1700"/>
          </a:p>
        </p:txBody>
      </p:sp>
      <p:sp>
        <p:nvSpPr>
          <p:cNvPr id="16" name="Text 14"/>
          <p:cNvSpPr/>
          <p:nvPr/>
        </p:nvSpPr>
        <p:spPr bwMode="auto">
          <a:xfrm>
            <a:off x="4636008" y="2157984"/>
            <a:ext cx="2935224" cy="216712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600">
                <a:solidFill>
                  <a:srgbClr val="243022"/>
                </a:solidFill>
                <a:latin typeface="Arial"/>
                <a:ea typeface="Arial"/>
                <a:cs typeface="Arial"/>
              </a:rPr>
              <a:t>Почва лучше удерживает влагу и питание, растительные остатки быстрее включаются в почвенный цикл, микрофлора активнее.</a:t>
            </a:r>
            <a:endParaRPr lang="en-US" sz="1600"/>
          </a:p>
        </p:txBody>
      </p:sp>
      <p:sp>
        <p:nvSpPr>
          <p:cNvPr id="17" name="Shape 15"/>
          <p:cNvSpPr/>
          <p:nvPr/>
        </p:nvSpPr>
        <p:spPr bwMode="auto">
          <a:xfrm>
            <a:off x="8046720" y="1627632"/>
            <a:ext cx="2971800" cy="2788920"/>
          </a:xfrm>
          <a:prstGeom prst="roundRect">
            <a:avLst>
              <a:gd name="adj" fmla="val 2623"/>
            </a:avLst>
          </a:prstGeom>
          <a:solidFill>
            <a:srgbClr val="FAFCF7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8" name="Shape 16"/>
          <p:cNvSpPr/>
          <p:nvPr/>
        </p:nvSpPr>
        <p:spPr bwMode="auto">
          <a:xfrm>
            <a:off x="8046720" y="1627632"/>
            <a:ext cx="73152" cy="278892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9" name="Text 17"/>
          <p:cNvSpPr/>
          <p:nvPr/>
        </p:nvSpPr>
        <p:spPr bwMode="auto">
          <a:xfrm>
            <a:off x="8247888" y="1783080"/>
            <a:ext cx="256946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Долгосрочная выгода</a:t>
            </a:r>
            <a:endParaRPr lang="en-US" sz="1700"/>
          </a:p>
        </p:txBody>
      </p:sp>
      <p:sp>
        <p:nvSpPr>
          <p:cNvPr id="20" name="Text 18"/>
          <p:cNvSpPr/>
          <p:nvPr/>
        </p:nvSpPr>
        <p:spPr bwMode="auto">
          <a:xfrm>
            <a:off x="8247888" y="2157984"/>
            <a:ext cx="2569464" cy="216712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600">
                <a:solidFill>
                  <a:srgbClr val="243022"/>
                </a:solidFill>
                <a:latin typeface="Arial"/>
                <a:ea typeface="Arial"/>
                <a:cs typeface="Arial"/>
              </a:rPr>
              <a:t>Хозяйство уходит от модели «каждый год вносить всё больше» к модели «почва работает на урожай».</a:t>
            </a:r>
            <a:endParaRPr lang="en-US" sz="1600"/>
          </a:p>
        </p:txBody>
      </p:sp>
      <p:sp>
        <p:nvSpPr>
          <p:cNvPr id="21" name="Shape 19"/>
          <p:cNvSpPr/>
          <p:nvPr/>
        </p:nvSpPr>
        <p:spPr bwMode="auto">
          <a:xfrm>
            <a:off x="1325880" y="4956048"/>
            <a:ext cx="9372600" cy="694944"/>
          </a:xfrm>
          <a:prstGeom prst="roundRect">
            <a:avLst>
              <a:gd name="adj" fmla="val 10526"/>
            </a:avLst>
          </a:prstGeom>
          <a:solidFill>
            <a:srgbClr val="F3E8C7"/>
          </a:solidFill>
          <a:ln w="12700">
            <a:solidFill>
              <a:srgbClr val="E6F1DF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22" name="Text 20"/>
          <p:cNvSpPr/>
          <p:nvPr/>
        </p:nvSpPr>
        <p:spPr bwMode="auto">
          <a:xfrm>
            <a:off x="1554480" y="5102352"/>
            <a:ext cx="8915400" cy="40233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22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Агри39 — технология не только для урожая сезона, но и для накопления силы почвы.</a:t>
            </a:r>
            <a:endParaRPr lang="en-US" sz="2200"/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12191695" cy="73152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 bwMode="auto">
          <a:xfrm>
            <a:off x="0" y="6565392"/>
            <a:ext cx="12191695" cy="292608"/>
          </a:xfrm>
          <a:prstGeom prst="rect">
            <a:avLst/>
          </a:prstGeom>
          <a:solidFill>
            <a:srgbClr val="F2F6EA"/>
          </a:solidFill>
          <a:ln w="12700">
            <a:solidFill>
              <a:srgbClr val="F2F6E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 bwMode="auto">
          <a:xfrm>
            <a:off x="502920" y="6629400"/>
            <a:ext cx="10972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АГРИ39</a:t>
            </a:r>
            <a:endParaRPr lang="en-US" sz="750"/>
          </a:p>
        </p:txBody>
      </p:sp>
      <p:sp>
        <p:nvSpPr>
          <p:cNvPr id="5" name="Text 3"/>
          <p:cNvSpPr/>
          <p:nvPr/>
        </p:nvSpPr>
        <p:spPr bwMode="auto">
          <a:xfrm>
            <a:off x="11393424" y="6629400"/>
            <a:ext cx="4114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>
                <a:solidFill>
                  <a:srgbClr val="526250"/>
                </a:solidFill>
                <a:latin typeface="Arial"/>
                <a:ea typeface="Arial"/>
                <a:cs typeface="Arial"/>
              </a:rPr>
              <a:t>16</a:t>
            </a:r>
            <a:endParaRPr lang="en-US" sz="750"/>
          </a:p>
        </p:txBody>
      </p:sp>
      <p:sp>
        <p:nvSpPr>
          <p:cNvPr id="6" name="Text 4"/>
          <p:cNvSpPr/>
          <p:nvPr/>
        </p:nvSpPr>
        <p:spPr bwMode="auto">
          <a:xfrm>
            <a:off x="502920" y="384048"/>
            <a:ext cx="10469880" cy="530352"/>
          </a:xfrm>
          <a:prstGeom prst="rect">
            <a:avLst/>
          </a:prstGeom>
          <a:noFill/>
        </p:spPr>
        <p:txBody>
          <a:bodyPr wrap="square" lIns="254" tIns="254" rIns="254" bIns="254" rtlCol="0" anchor="ctr">
            <a:normAutofit fontScale="85000" lnSpcReduction="10000"/>
          </a:bodyPr>
          <a:lstStyle/>
          <a:p>
            <a:pPr marL="0" indent="0">
              <a:buNone/>
            </a:pPr>
            <a:r>
              <a:rPr lang="en-US" sz="33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Почему Агри39 важен при посеве и подготовке семян</a:t>
            </a:r>
            <a:endParaRPr lang="en-US" sz="3300"/>
          </a:p>
        </p:txBody>
      </p:sp>
      <p:sp>
        <p:nvSpPr>
          <p:cNvPr id="7" name="Shape 5"/>
          <p:cNvSpPr/>
          <p:nvPr/>
        </p:nvSpPr>
        <p:spPr bwMode="auto">
          <a:xfrm>
            <a:off x="502920" y="996696"/>
            <a:ext cx="1024128" cy="50292"/>
          </a:xfrm>
          <a:prstGeom prst="rect">
            <a:avLst/>
          </a:prstGeom>
          <a:solidFill>
            <a:srgbClr val="D9A441"/>
          </a:solidFill>
          <a:ln w="12700">
            <a:solidFill>
              <a:srgbClr val="D9A441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8" name="Text 6"/>
          <p:cNvSpPr/>
          <p:nvPr/>
        </p:nvSpPr>
        <p:spPr bwMode="auto">
          <a:xfrm>
            <a:off x="502920" y="1088136"/>
            <a:ext cx="10241280" cy="3017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>
                <a:solidFill>
                  <a:srgbClr val="526250"/>
                </a:solidFill>
                <a:latin typeface="Arial"/>
                <a:ea typeface="Arial"/>
                <a:cs typeface="Arial"/>
              </a:rPr>
              <a:t>Самый важный момент в жизни растения — старт.</a:t>
            </a:r>
            <a:endParaRPr lang="en-US" sz="1450"/>
          </a:p>
        </p:txBody>
      </p:sp>
      <p:sp>
        <p:nvSpPr>
          <p:cNvPr id="9" name="Shape 7"/>
          <p:cNvSpPr/>
          <p:nvPr/>
        </p:nvSpPr>
        <p:spPr bwMode="auto">
          <a:xfrm>
            <a:off x="777240" y="1463040"/>
            <a:ext cx="10332720" cy="713232"/>
          </a:xfrm>
          <a:prstGeom prst="roundRect">
            <a:avLst>
              <a:gd name="adj" fmla="val 10256"/>
            </a:avLst>
          </a:prstGeom>
          <a:solidFill>
            <a:srgbClr val="E6F1DF"/>
          </a:solidFill>
          <a:ln w="12700">
            <a:solidFill>
              <a:srgbClr val="E6F1DF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0" name="Text 8"/>
          <p:cNvSpPr/>
          <p:nvPr/>
        </p:nvSpPr>
        <p:spPr bwMode="auto">
          <a:xfrm>
            <a:off x="1005840" y="1609344"/>
            <a:ext cx="9875520" cy="42062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22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Если растение слабо стартовало и корень развился плохо, потом весь сезон приходится догонять.</a:t>
            </a:r>
            <a:endParaRPr lang="en-US" sz="2200"/>
          </a:p>
        </p:txBody>
      </p:sp>
      <p:sp>
        <p:nvSpPr>
          <p:cNvPr id="11" name="Shape 9"/>
          <p:cNvSpPr/>
          <p:nvPr/>
        </p:nvSpPr>
        <p:spPr bwMode="auto">
          <a:xfrm>
            <a:off x="822960" y="2514600"/>
            <a:ext cx="6126480" cy="2971800"/>
          </a:xfrm>
          <a:prstGeom prst="roundRect">
            <a:avLst>
              <a:gd name="adj" fmla="val 2462"/>
            </a:avLst>
          </a:prstGeom>
          <a:solidFill>
            <a:srgbClr val="FAFCF7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2" name="Shape 10"/>
          <p:cNvSpPr/>
          <p:nvPr/>
        </p:nvSpPr>
        <p:spPr bwMode="auto">
          <a:xfrm>
            <a:off x="822960" y="2514600"/>
            <a:ext cx="73152" cy="297180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3" name="Text 11"/>
          <p:cNvSpPr/>
          <p:nvPr/>
        </p:nvSpPr>
        <p:spPr bwMode="auto">
          <a:xfrm>
            <a:off x="1024128" y="2670048"/>
            <a:ext cx="572414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Агри39 при подготовке семян помогает</a:t>
            </a:r>
            <a:endParaRPr lang="en-US" sz="1700"/>
          </a:p>
        </p:txBody>
      </p:sp>
      <p:sp>
        <p:nvSpPr>
          <p:cNvPr id="14" name="Text 12"/>
          <p:cNvSpPr/>
          <p:nvPr/>
        </p:nvSpPr>
        <p:spPr bwMode="auto">
          <a:xfrm>
            <a:off x="1024128" y="3044952"/>
            <a:ext cx="5724144" cy="235000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70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усилить стартовый рост</a:t>
            </a:r>
            <a:endParaRPr lang="en-US" sz="1700"/>
          </a:p>
          <a:p>
            <a:pPr marL="0" indent="0">
              <a:buNone/>
            </a:pPr>
            <a:r>
              <a:rPr lang="en-US" sz="170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поддержать развитие корня</a:t>
            </a:r>
            <a:endParaRPr lang="en-US" sz="1700"/>
          </a:p>
          <a:p>
            <a:pPr marL="0" indent="0">
              <a:buNone/>
            </a:pPr>
            <a:r>
              <a:rPr lang="en-US" sz="170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повысить энергию и иммунитет растения</a:t>
            </a:r>
            <a:endParaRPr lang="en-US" sz="1700"/>
          </a:p>
          <a:p>
            <a:pPr marL="0" indent="0">
              <a:buNone/>
            </a:pPr>
            <a:r>
              <a:rPr lang="en-US" sz="170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улучшить контакт корня с питанием</a:t>
            </a:r>
            <a:endParaRPr lang="en-US" sz="1700"/>
          </a:p>
          <a:p>
            <a:pPr marL="0" indent="0">
              <a:buNone/>
            </a:pPr>
            <a:r>
              <a:rPr lang="en-US" sz="170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подготовить растение к стрессам сезона</a:t>
            </a:r>
            <a:endParaRPr lang="en-US" sz="1700"/>
          </a:p>
        </p:txBody>
      </p:sp>
      <p:sp>
        <p:nvSpPr>
          <p:cNvPr id="15" name="Shape 13"/>
          <p:cNvSpPr/>
          <p:nvPr/>
        </p:nvSpPr>
        <p:spPr bwMode="auto">
          <a:xfrm>
            <a:off x="7315200" y="2971800"/>
            <a:ext cx="3337560" cy="1417320"/>
          </a:xfrm>
          <a:prstGeom prst="roundRect">
            <a:avLst>
              <a:gd name="adj" fmla="val 5161"/>
            </a:avLst>
          </a:prstGeom>
          <a:solidFill>
            <a:srgbClr val="F3E8C7"/>
          </a:solidFill>
          <a:ln w="12700">
            <a:solidFill>
              <a:srgbClr val="E6F1DF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6" name="Text 14"/>
          <p:cNvSpPr/>
          <p:nvPr/>
        </p:nvSpPr>
        <p:spPr bwMode="auto">
          <a:xfrm>
            <a:off x="7543800" y="3118104"/>
            <a:ext cx="2880360" cy="112471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6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Сильный корень — это сильный урожай.</a:t>
            </a:r>
            <a:endParaRPr lang="en-US" sz="2600"/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12191695" cy="73152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 bwMode="auto">
          <a:xfrm>
            <a:off x="0" y="6565392"/>
            <a:ext cx="12191695" cy="292608"/>
          </a:xfrm>
          <a:prstGeom prst="rect">
            <a:avLst/>
          </a:prstGeom>
          <a:solidFill>
            <a:srgbClr val="F2F6EA"/>
          </a:solidFill>
          <a:ln w="12700">
            <a:solidFill>
              <a:srgbClr val="F2F6E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 bwMode="auto">
          <a:xfrm>
            <a:off x="502920" y="6629400"/>
            <a:ext cx="10972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АГРИ39</a:t>
            </a:r>
            <a:endParaRPr lang="en-US" sz="750"/>
          </a:p>
        </p:txBody>
      </p:sp>
      <p:sp>
        <p:nvSpPr>
          <p:cNvPr id="5" name="Text 3"/>
          <p:cNvSpPr/>
          <p:nvPr/>
        </p:nvSpPr>
        <p:spPr bwMode="auto">
          <a:xfrm>
            <a:off x="11393424" y="6629400"/>
            <a:ext cx="4114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>
                <a:solidFill>
                  <a:srgbClr val="526250"/>
                </a:solidFill>
                <a:latin typeface="Arial"/>
                <a:ea typeface="Arial"/>
                <a:cs typeface="Arial"/>
              </a:rPr>
              <a:t>17</a:t>
            </a:r>
            <a:endParaRPr lang="en-US" sz="750"/>
          </a:p>
        </p:txBody>
      </p:sp>
      <p:sp>
        <p:nvSpPr>
          <p:cNvPr id="6" name="Text 4"/>
          <p:cNvSpPr/>
          <p:nvPr/>
        </p:nvSpPr>
        <p:spPr bwMode="auto">
          <a:xfrm>
            <a:off x="502920" y="384048"/>
            <a:ext cx="10469880" cy="530352"/>
          </a:xfrm>
          <a:prstGeom prst="rect">
            <a:avLst/>
          </a:prstGeom>
          <a:noFill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33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Агри39 во время сезона</a:t>
            </a:r>
            <a:endParaRPr lang="en-US" sz="3300"/>
          </a:p>
        </p:txBody>
      </p:sp>
      <p:sp>
        <p:nvSpPr>
          <p:cNvPr id="7" name="Shape 5"/>
          <p:cNvSpPr/>
          <p:nvPr/>
        </p:nvSpPr>
        <p:spPr bwMode="auto">
          <a:xfrm>
            <a:off x="502920" y="996696"/>
            <a:ext cx="1024128" cy="50292"/>
          </a:xfrm>
          <a:prstGeom prst="rect">
            <a:avLst/>
          </a:prstGeom>
          <a:solidFill>
            <a:srgbClr val="D9A441"/>
          </a:solidFill>
          <a:ln w="12700">
            <a:solidFill>
              <a:srgbClr val="D9A441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8" name="Text 6"/>
          <p:cNvSpPr/>
          <p:nvPr/>
        </p:nvSpPr>
        <p:spPr bwMode="auto">
          <a:xfrm>
            <a:off x="502920" y="1088136"/>
            <a:ext cx="10241280" cy="3017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>
                <a:solidFill>
                  <a:srgbClr val="526250"/>
                </a:solidFill>
                <a:latin typeface="Arial"/>
                <a:ea typeface="Arial"/>
                <a:cs typeface="Arial"/>
              </a:rPr>
              <a:t>Оптимальная логика применения: 1,2 л/га за сезон, 4 обработки.</a:t>
            </a:r>
            <a:endParaRPr lang="en-US" sz="1450"/>
          </a:p>
        </p:txBody>
      </p:sp>
      <p:sp>
        <p:nvSpPr>
          <p:cNvPr id="9" name="Shape 7"/>
          <p:cNvSpPr/>
          <p:nvPr/>
        </p:nvSpPr>
        <p:spPr bwMode="auto">
          <a:xfrm>
            <a:off x="1005840" y="1572768"/>
            <a:ext cx="5120640" cy="531809"/>
          </a:xfrm>
          <a:prstGeom prst="rect">
            <a:avLst/>
          </a:prstGeom>
          <a:solidFill>
            <a:srgbClr val="236E3A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0" name="Text 8"/>
          <p:cNvSpPr/>
          <p:nvPr/>
        </p:nvSpPr>
        <p:spPr bwMode="auto">
          <a:xfrm>
            <a:off x="1069848" y="1613916"/>
            <a:ext cx="4992624" cy="449513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55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Этап</a:t>
            </a:r>
            <a:endParaRPr lang="en-US" sz="1550"/>
          </a:p>
        </p:txBody>
      </p:sp>
      <p:sp>
        <p:nvSpPr>
          <p:cNvPr id="11" name="Shape 9"/>
          <p:cNvSpPr/>
          <p:nvPr/>
        </p:nvSpPr>
        <p:spPr bwMode="auto">
          <a:xfrm>
            <a:off x="6126480" y="1572768"/>
            <a:ext cx="4937760" cy="531809"/>
          </a:xfrm>
          <a:prstGeom prst="rect">
            <a:avLst/>
          </a:prstGeom>
          <a:solidFill>
            <a:srgbClr val="236E3A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2" name="Text 10"/>
          <p:cNvSpPr/>
          <p:nvPr/>
        </p:nvSpPr>
        <p:spPr bwMode="auto">
          <a:xfrm>
            <a:off x="6190488" y="1613916"/>
            <a:ext cx="4809744" cy="449513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55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Цель применения</a:t>
            </a:r>
            <a:endParaRPr lang="en-US" sz="1550"/>
          </a:p>
        </p:txBody>
      </p:sp>
      <p:sp>
        <p:nvSpPr>
          <p:cNvPr id="13" name="Shape 11"/>
          <p:cNvSpPr/>
          <p:nvPr/>
        </p:nvSpPr>
        <p:spPr bwMode="auto">
          <a:xfrm>
            <a:off x="1005840" y="2104577"/>
            <a:ext cx="5120640" cy="6235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4" name="Text 12"/>
          <p:cNvSpPr/>
          <p:nvPr/>
        </p:nvSpPr>
        <p:spPr bwMode="auto">
          <a:xfrm>
            <a:off x="1069848" y="2145725"/>
            <a:ext cx="4992624" cy="5412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50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1. Перед посевом или при подготовке семян</a:t>
            </a:r>
            <a:endParaRPr lang="en-US" sz="1500"/>
          </a:p>
        </p:txBody>
      </p:sp>
      <p:sp>
        <p:nvSpPr>
          <p:cNvPr id="15" name="Shape 13"/>
          <p:cNvSpPr/>
          <p:nvPr/>
        </p:nvSpPr>
        <p:spPr bwMode="auto">
          <a:xfrm>
            <a:off x="6126480" y="2104577"/>
            <a:ext cx="4937760" cy="6235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6" name="Text 14"/>
          <p:cNvSpPr/>
          <p:nvPr/>
        </p:nvSpPr>
        <p:spPr bwMode="auto">
          <a:xfrm>
            <a:off x="6190488" y="2145725"/>
            <a:ext cx="4809744" cy="5412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500">
                <a:solidFill>
                  <a:srgbClr val="243022"/>
                </a:solidFill>
                <a:latin typeface="Arial"/>
                <a:ea typeface="Arial"/>
                <a:cs typeface="Arial"/>
              </a:rPr>
              <a:t>Дать растению сильный старт</a:t>
            </a:r>
            <a:endParaRPr lang="en-US" sz="1500"/>
          </a:p>
        </p:txBody>
      </p:sp>
      <p:sp>
        <p:nvSpPr>
          <p:cNvPr id="17" name="Shape 15"/>
          <p:cNvSpPr/>
          <p:nvPr/>
        </p:nvSpPr>
        <p:spPr bwMode="auto">
          <a:xfrm>
            <a:off x="1005840" y="2728077"/>
            <a:ext cx="5120640" cy="623500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8" name="Text 16"/>
          <p:cNvSpPr/>
          <p:nvPr/>
        </p:nvSpPr>
        <p:spPr bwMode="auto">
          <a:xfrm>
            <a:off x="1069848" y="2769225"/>
            <a:ext cx="4992624" cy="5412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50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2. В начале роста</a:t>
            </a:r>
            <a:endParaRPr lang="en-US" sz="1500"/>
          </a:p>
        </p:txBody>
      </p:sp>
      <p:sp>
        <p:nvSpPr>
          <p:cNvPr id="19" name="Shape 17"/>
          <p:cNvSpPr/>
          <p:nvPr/>
        </p:nvSpPr>
        <p:spPr bwMode="auto">
          <a:xfrm>
            <a:off x="6126480" y="2728077"/>
            <a:ext cx="4937760" cy="623500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0" name="Text 18"/>
          <p:cNvSpPr/>
          <p:nvPr/>
        </p:nvSpPr>
        <p:spPr bwMode="auto">
          <a:xfrm>
            <a:off x="6190488" y="2769225"/>
            <a:ext cx="4809744" cy="5412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500">
                <a:solidFill>
                  <a:srgbClr val="243022"/>
                </a:solidFill>
                <a:latin typeface="Arial"/>
                <a:ea typeface="Arial"/>
                <a:cs typeface="Arial"/>
              </a:rPr>
              <a:t>Поддержать корневую систему и питание</a:t>
            </a:r>
            <a:endParaRPr lang="en-US" sz="1500"/>
          </a:p>
        </p:txBody>
      </p:sp>
      <p:sp>
        <p:nvSpPr>
          <p:cNvPr id="21" name="Shape 19"/>
          <p:cNvSpPr/>
          <p:nvPr/>
        </p:nvSpPr>
        <p:spPr bwMode="auto">
          <a:xfrm>
            <a:off x="1005840" y="3351577"/>
            <a:ext cx="5120640" cy="641838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2" name="Text 20"/>
          <p:cNvSpPr/>
          <p:nvPr/>
        </p:nvSpPr>
        <p:spPr bwMode="auto">
          <a:xfrm>
            <a:off x="1069848" y="3392725"/>
            <a:ext cx="4992624" cy="55954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50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3. В период активной вегетации</a:t>
            </a:r>
            <a:endParaRPr lang="en-US" sz="1500"/>
          </a:p>
        </p:txBody>
      </p:sp>
      <p:sp>
        <p:nvSpPr>
          <p:cNvPr id="23" name="Shape 21"/>
          <p:cNvSpPr/>
          <p:nvPr/>
        </p:nvSpPr>
        <p:spPr bwMode="auto">
          <a:xfrm>
            <a:off x="6126480" y="3351577"/>
            <a:ext cx="4937760" cy="641838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4" name="Text 22"/>
          <p:cNvSpPr/>
          <p:nvPr/>
        </p:nvSpPr>
        <p:spPr bwMode="auto">
          <a:xfrm>
            <a:off x="6190488" y="3392725"/>
            <a:ext cx="4809744" cy="55954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500">
                <a:solidFill>
                  <a:srgbClr val="243022"/>
                </a:solidFill>
                <a:latin typeface="Arial"/>
                <a:ea typeface="Arial"/>
                <a:cs typeface="Arial"/>
              </a:rPr>
              <a:t>Усилить усвоение элементов и устойчивость</a:t>
            </a:r>
            <a:endParaRPr lang="en-US" sz="1500"/>
          </a:p>
        </p:txBody>
      </p:sp>
      <p:sp>
        <p:nvSpPr>
          <p:cNvPr id="25" name="Shape 23"/>
          <p:cNvSpPr/>
          <p:nvPr/>
        </p:nvSpPr>
        <p:spPr bwMode="auto">
          <a:xfrm>
            <a:off x="1005840" y="3993416"/>
            <a:ext cx="5120640" cy="916912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6" name="Text 24"/>
          <p:cNvSpPr/>
          <p:nvPr/>
        </p:nvSpPr>
        <p:spPr bwMode="auto">
          <a:xfrm>
            <a:off x="1069848" y="4034564"/>
            <a:ext cx="4992624" cy="83461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50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4. В период формирования урожая или после уборки</a:t>
            </a:r>
            <a:endParaRPr lang="en-US" sz="1500"/>
          </a:p>
        </p:txBody>
      </p:sp>
      <p:sp>
        <p:nvSpPr>
          <p:cNvPr id="27" name="Shape 25"/>
          <p:cNvSpPr/>
          <p:nvPr/>
        </p:nvSpPr>
        <p:spPr bwMode="auto">
          <a:xfrm>
            <a:off x="6126480" y="3993416"/>
            <a:ext cx="4937760" cy="916912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8" name="Text 26"/>
          <p:cNvSpPr/>
          <p:nvPr/>
        </p:nvSpPr>
        <p:spPr bwMode="auto">
          <a:xfrm>
            <a:off x="6190488" y="4034564"/>
            <a:ext cx="4809744" cy="83461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500">
                <a:solidFill>
                  <a:srgbClr val="243022"/>
                </a:solidFill>
                <a:latin typeface="Arial"/>
                <a:ea typeface="Arial"/>
                <a:cs typeface="Arial"/>
              </a:rPr>
              <a:t>Поддержать качество продукции и вернуть растительные остатки в почвенный цикл</a:t>
            </a:r>
            <a:endParaRPr lang="en-US" sz="1500"/>
          </a:p>
        </p:txBody>
      </p:sp>
      <p:sp>
        <p:nvSpPr>
          <p:cNvPr id="29" name="Shape 27"/>
          <p:cNvSpPr/>
          <p:nvPr/>
        </p:nvSpPr>
        <p:spPr bwMode="auto">
          <a:xfrm>
            <a:off x="1508759" y="5349240"/>
            <a:ext cx="9006840" cy="566928"/>
          </a:xfrm>
          <a:prstGeom prst="roundRect">
            <a:avLst>
              <a:gd name="adj" fmla="val 12903"/>
            </a:avLst>
          </a:prstGeom>
          <a:solidFill>
            <a:srgbClr val="E6F1DF"/>
          </a:solidFill>
          <a:ln w="12700">
            <a:solidFill>
              <a:srgbClr val="E6F1DF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30" name="Text 28"/>
          <p:cNvSpPr/>
          <p:nvPr/>
        </p:nvSpPr>
        <p:spPr bwMode="auto">
          <a:xfrm>
            <a:off x="1737360" y="5495544"/>
            <a:ext cx="8549640" cy="27432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sz="22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Агри39 работает не как разовая добавка, а как сезонная технология.</a:t>
            </a:r>
            <a:endParaRPr lang="en-US" sz="2200"/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12191695" cy="73152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 bwMode="auto">
          <a:xfrm>
            <a:off x="0" y="6565392"/>
            <a:ext cx="12191695" cy="292608"/>
          </a:xfrm>
          <a:prstGeom prst="rect">
            <a:avLst/>
          </a:prstGeom>
          <a:solidFill>
            <a:srgbClr val="F2F6EA"/>
          </a:solidFill>
          <a:ln w="12700">
            <a:solidFill>
              <a:srgbClr val="F2F6E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 bwMode="auto">
          <a:xfrm>
            <a:off x="502920" y="6629400"/>
            <a:ext cx="10972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АГРИ39</a:t>
            </a:r>
            <a:endParaRPr lang="en-US" sz="750"/>
          </a:p>
        </p:txBody>
      </p:sp>
      <p:sp>
        <p:nvSpPr>
          <p:cNvPr id="5" name="Text 3"/>
          <p:cNvSpPr/>
          <p:nvPr/>
        </p:nvSpPr>
        <p:spPr bwMode="auto">
          <a:xfrm>
            <a:off x="11393424" y="6629400"/>
            <a:ext cx="4114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>
                <a:solidFill>
                  <a:srgbClr val="526250"/>
                </a:solidFill>
                <a:latin typeface="Arial"/>
                <a:ea typeface="Arial"/>
                <a:cs typeface="Arial"/>
              </a:rPr>
              <a:t>18</a:t>
            </a:r>
            <a:endParaRPr lang="en-US" sz="750"/>
          </a:p>
        </p:txBody>
      </p:sp>
      <p:sp>
        <p:nvSpPr>
          <p:cNvPr id="6" name="Text 4"/>
          <p:cNvSpPr/>
          <p:nvPr/>
        </p:nvSpPr>
        <p:spPr bwMode="auto">
          <a:xfrm>
            <a:off x="502920" y="384048"/>
            <a:ext cx="10469880" cy="530352"/>
          </a:xfrm>
          <a:prstGeom prst="rect">
            <a:avLst/>
          </a:prstGeom>
          <a:noFill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33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Польза для качества продукции и человека</a:t>
            </a:r>
            <a:endParaRPr lang="en-US" sz="3300"/>
          </a:p>
        </p:txBody>
      </p:sp>
      <p:sp>
        <p:nvSpPr>
          <p:cNvPr id="7" name="Shape 5"/>
          <p:cNvSpPr/>
          <p:nvPr/>
        </p:nvSpPr>
        <p:spPr bwMode="auto">
          <a:xfrm>
            <a:off x="502920" y="996696"/>
            <a:ext cx="1024128" cy="50292"/>
          </a:xfrm>
          <a:prstGeom prst="rect">
            <a:avLst/>
          </a:prstGeom>
          <a:solidFill>
            <a:srgbClr val="D9A441"/>
          </a:solidFill>
          <a:ln w="12700">
            <a:solidFill>
              <a:srgbClr val="D9A441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8" name="Text 6"/>
          <p:cNvSpPr/>
          <p:nvPr/>
        </p:nvSpPr>
        <p:spPr bwMode="auto">
          <a:xfrm>
            <a:off x="502920" y="1088136"/>
            <a:ext cx="10241280" cy="3017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>
                <a:solidFill>
                  <a:srgbClr val="526250"/>
                </a:solidFill>
                <a:latin typeface="Arial"/>
                <a:ea typeface="Arial"/>
                <a:cs typeface="Arial"/>
              </a:rPr>
              <a:t>Это логика здорового земледелия, а не медицинское обещание.</a:t>
            </a:r>
            <a:endParaRPr lang="en-US" sz="1450"/>
          </a:p>
        </p:txBody>
      </p:sp>
      <p:sp>
        <p:nvSpPr>
          <p:cNvPr id="9" name="Shape 7"/>
          <p:cNvSpPr/>
          <p:nvPr/>
        </p:nvSpPr>
        <p:spPr bwMode="auto">
          <a:xfrm>
            <a:off x="1097280" y="1481328"/>
            <a:ext cx="9784079" cy="658368"/>
          </a:xfrm>
          <a:prstGeom prst="roundRect">
            <a:avLst>
              <a:gd name="adj" fmla="val 11111"/>
            </a:avLst>
          </a:prstGeom>
          <a:solidFill>
            <a:srgbClr val="E6F1DF"/>
          </a:solidFill>
          <a:ln w="12700">
            <a:solidFill>
              <a:srgbClr val="E6F1DF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0" name="Text 8"/>
          <p:cNvSpPr/>
          <p:nvPr/>
        </p:nvSpPr>
        <p:spPr bwMode="auto">
          <a:xfrm>
            <a:off x="1325880" y="1627632"/>
            <a:ext cx="932688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sz="24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Сильная почва → сильное растение → более качественный урожай.</a:t>
            </a:r>
            <a:endParaRPr lang="en-US" sz="2400"/>
          </a:p>
        </p:txBody>
      </p:sp>
      <p:sp>
        <p:nvSpPr>
          <p:cNvPr id="11" name="Shape 9"/>
          <p:cNvSpPr/>
          <p:nvPr/>
        </p:nvSpPr>
        <p:spPr bwMode="auto">
          <a:xfrm>
            <a:off x="777240" y="2514600"/>
            <a:ext cx="3154680" cy="2468880"/>
          </a:xfrm>
          <a:prstGeom prst="roundRect">
            <a:avLst>
              <a:gd name="adj" fmla="val 2963"/>
            </a:avLst>
          </a:prstGeom>
          <a:solidFill>
            <a:srgbClr val="FAFCF7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2" name="Shape 10"/>
          <p:cNvSpPr/>
          <p:nvPr/>
        </p:nvSpPr>
        <p:spPr bwMode="auto">
          <a:xfrm>
            <a:off x="777240" y="2514600"/>
            <a:ext cx="73152" cy="246888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3" name="Text 11"/>
          <p:cNvSpPr/>
          <p:nvPr/>
        </p:nvSpPr>
        <p:spPr bwMode="auto">
          <a:xfrm>
            <a:off x="978408" y="2670048"/>
            <a:ext cx="2752343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Зерновые</a:t>
            </a:r>
            <a:endParaRPr lang="en-US" sz="1700"/>
          </a:p>
        </p:txBody>
      </p:sp>
      <p:sp>
        <p:nvSpPr>
          <p:cNvPr id="14" name="Text 12"/>
          <p:cNvSpPr/>
          <p:nvPr/>
        </p:nvSpPr>
        <p:spPr bwMode="auto">
          <a:xfrm>
            <a:off x="978408" y="3044952"/>
            <a:ext cx="2752343" cy="184708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700">
                <a:solidFill>
                  <a:srgbClr val="243022"/>
                </a:solidFill>
                <a:latin typeface="Arial"/>
                <a:ea typeface="Arial"/>
                <a:cs typeface="Arial"/>
              </a:rPr>
              <a:t>Белок, клейковина, полноценное питание растения.</a:t>
            </a:r>
            <a:endParaRPr lang="en-US" sz="1700"/>
          </a:p>
        </p:txBody>
      </p:sp>
      <p:sp>
        <p:nvSpPr>
          <p:cNvPr id="15" name="Shape 13"/>
          <p:cNvSpPr/>
          <p:nvPr/>
        </p:nvSpPr>
        <p:spPr bwMode="auto">
          <a:xfrm>
            <a:off x="4251960" y="2514600"/>
            <a:ext cx="3154680" cy="2468880"/>
          </a:xfrm>
          <a:prstGeom prst="roundRect">
            <a:avLst>
              <a:gd name="adj" fmla="val 2963"/>
            </a:avLst>
          </a:prstGeom>
          <a:solidFill>
            <a:srgbClr val="FAFCF7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6" name="Shape 14"/>
          <p:cNvSpPr/>
          <p:nvPr/>
        </p:nvSpPr>
        <p:spPr bwMode="auto">
          <a:xfrm>
            <a:off x="4251960" y="2514600"/>
            <a:ext cx="73152" cy="246888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7" name="Text 15"/>
          <p:cNvSpPr/>
          <p:nvPr/>
        </p:nvSpPr>
        <p:spPr bwMode="auto">
          <a:xfrm>
            <a:off x="4453128" y="2670048"/>
            <a:ext cx="2752343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Овощи</a:t>
            </a:r>
            <a:endParaRPr lang="en-US" sz="1700"/>
          </a:p>
        </p:txBody>
      </p:sp>
      <p:sp>
        <p:nvSpPr>
          <p:cNvPr id="18" name="Text 16"/>
          <p:cNvSpPr/>
          <p:nvPr/>
        </p:nvSpPr>
        <p:spPr bwMode="auto">
          <a:xfrm>
            <a:off x="4453128" y="3044952"/>
            <a:ext cx="2752343" cy="184708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700">
                <a:solidFill>
                  <a:srgbClr val="243022"/>
                </a:solidFill>
                <a:latin typeface="Arial"/>
                <a:ea typeface="Arial"/>
                <a:cs typeface="Arial"/>
              </a:rPr>
              <a:t>Товарность, вкус, плотность, меньше некондиции.</a:t>
            </a:r>
            <a:endParaRPr lang="en-US" sz="1700"/>
          </a:p>
        </p:txBody>
      </p:sp>
      <p:sp>
        <p:nvSpPr>
          <p:cNvPr id="19" name="Shape 17"/>
          <p:cNvSpPr/>
          <p:nvPr/>
        </p:nvSpPr>
        <p:spPr bwMode="auto">
          <a:xfrm>
            <a:off x="7726680" y="2514600"/>
            <a:ext cx="3154680" cy="2468880"/>
          </a:xfrm>
          <a:prstGeom prst="roundRect">
            <a:avLst>
              <a:gd name="adj" fmla="val 2963"/>
            </a:avLst>
          </a:prstGeom>
          <a:solidFill>
            <a:srgbClr val="FAFCF7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0" name="Shape 18"/>
          <p:cNvSpPr/>
          <p:nvPr/>
        </p:nvSpPr>
        <p:spPr bwMode="auto">
          <a:xfrm>
            <a:off x="7726680" y="2514600"/>
            <a:ext cx="73152" cy="246888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21" name="Text 19"/>
          <p:cNvSpPr/>
          <p:nvPr/>
        </p:nvSpPr>
        <p:spPr bwMode="auto">
          <a:xfrm>
            <a:off x="7927848" y="2670048"/>
            <a:ext cx="2752343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Плодовые</a:t>
            </a:r>
            <a:endParaRPr lang="en-US" sz="1700"/>
          </a:p>
        </p:txBody>
      </p:sp>
      <p:sp>
        <p:nvSpPr>
          <p:cNvPr id="22" name="Text 20"/>
          <p:cNvSpPr/>
          <p:nvPr/>
        </p:nvSpPr>
        <p:spPr bwMode="auto">
          <a:xfrm>
            <a:off x="7927848" y="3044952"/>
            <a:ext cx="2752343" cy="184708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700">
                <a:solidFill>
                  <a:srgbClr val="243022"/>
                </a:solidFill>
                <a:latin typeface="Arial"/>
                <a:ea typeface="Arial"/>
                <a:cs typeface="Arial"/>
              </a:rPr>
              <a:t>Качество плода, устойчивость и внешний вид.</a:t>
            </a:r>
            <a:endParaRPr lang="en-US" sz="1700"/>
          </a:p>
        </p:txBody>
      </p:sp>
      <p:sp>
        <p:nvSpPr>
          <p:cNvPr id="23" name="Text 21"/>
          <p:cNvSpPr/>
          <p:nvPr/>
        </p:nvSpPr>
        <p:spPr bwMode="auto">
          <a:xfrm>
            <a:off x="1188720" y="5440680"/>
            <a:ext cx="9692640" cy="393192"/>
          </a:xfrm>
          <a:prstGeom prst="rect">
            <a:avLst/>
          </a:prstGeom>
          <a:noFill/>
        </p:spPr>
        <p:txBody>
          <a:bodyPr wrap="square" lIns="635" tIns="635" rIns="635" bIns="635" rtlCol="0" anchor="t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650">
                <a:solidFill>
                  <a:srgbClr val="243022"/>
                </a:solidFill>
                <a:latin typeface="Arial"/>
                <a:ea typeface="Arial"/>
                <a:cs typeface="Arial"/>
              </a:rPr>
              <a:t>Когда растение лучше питается, оно формирует более полноценную продукцию: товарность, внешний вид, содержание белка, сахара и микроэлементов.</a:t>
            </a:r>
            <a:endParaRPr lang="en-US" sz="1650"/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12191695" cy="73152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 bwMode="auto">
          <a:xfrm>
            <a:off x="0" y="6565392"/>
            <a:ext cx="12191695" cy="292608"/>
          </a:xfrm>
          <a:prstGeom prst="rect">
            <a:avLst/>
          </a:prstGeom>
          <a:solidFill>
            <a:srgbClr val="F2F6EA"/>
          </a:solidFill>
          <a:ln w="12700">
            <a:solidFill>
              <a:srgbClr val="F2F6E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 bwMode="auto">
          <a:xfrm>
            <a:off x="502920" y="6629400"/>
            <a:ext cx="10972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АГРИ39</a:t>
            </a:r>
            <a:endParaRPr lang="en-US" sz="750"/>
          </a:p>
        </p:txBody>
      </p:sp>
      <p:sp>
        <p:nvSpPr>
          <p:cNvPr id="5" name="Text 3"/>
          <p:cNvSpPr/>
          <p:nvPr/>
        </p:nvSpPr>
        <p:spPr bwMode="auto">
          <a:xfrm>
            <a:off x="11393424" y="6629400"/>
            <a:ext cx="4114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>
                <a:solidFill>
                  <a:srgbClr val="526250"/>
                </a:solidFill>
                <a:latin typeface="Arial"/>
                <a:ea typeface="Arial"/>
                <a:cs typeface="Arial"/>
              </a:rPr>
              <a:t>19</a:t>
            </a:r>
            <a:endParaRPr lang="en-US" sz="750"/>
          </a:p>
        </p:txBody>
      </p:sp>
      <p:sp>
        <p:nvSpPr>
          <p:cNvPr id="6" name="Text 4"/>
          <p:cNvSpPr/>
          <p:nvPr/>
        </p:nvSpPr>
        <p:spPr bwMode="auto">
          <a:xfrm>
            <a:off x="502920" y="384048"/>
            <a:ext cx="10469880" cy="530352"/>
          </a:xfrm>
          <a:prstGeom prst="rect">
            <a:avLst/>
          </a:prstGeom>
          <a:noFill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33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Результаты по культурам</a:t>
            </a:r>
            <a:endParaRPr lang="en-US" sz="3300"/>
          </a:p>
        </p:txBody>
      </p:sp>
      <p:sp>
        <p:nvSpPr>
          <p:cNvPr id="7" name="Shape 5"/>
          <p:cNvSpPr/>
          <p:nvPr/>
        </p:nvSpPr>
        <p:spPr bwMode="auto">
          <a:xfrm>
            <a:off x="502920" y="996696"/>
            <a:ext cx="1024128" cy="50292"/>
          </a:xfrm>
          <a:prstGeom prst="rect">
            <a:avLst/>
          </a:prstGeom>
          <a:solidFill>
            <a:srgbClr val="D9A441"/>
          </a:solidFill>
          <a:ln w="12700">
            <a:solidFill>
              <a:srgbClr val="D9A441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8" name="Text 6"/>
          <p:cNvSpPr/>
          <p:nvPr/>
        </p:nvSpPr>
        <p:spPr bwMode="auto">
          <a:xfrm>
            <a:off x="502920" y="1088136"/>
            <a:ext cx="10241280" cy="3017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>
                <a:solidFill>
                  <a:srgbClr val="526250"/>
                </a:solidFill>
                <a:latin typeface="Arial"/>
                <a:ea typeface="Arial"/>
                <a:cs typeface="Arial"/>
              </a:rPr>
              <a:t>Агри39 работает через базовый механизм: почва, корень и усвоение питания.</a:t>
            </a:r>
            <a:endParaRPr lang="en-US" sz="1450"/>
          </a:p>
        </p:txBody>
      </p:sp>
      <p:sp>
        <p:nvSpPr>
          <p:cNvPr id="9" name="Shape 7"/>
          <p:cNvSpPr/>
          <p:nvPr/>
        </p:nvSpPr>
        <p:spPr bwMode="auto">
          <a:xfrm>
            <a:off x="1965960" y="1389888"/>
            <a:ext cx="2926080" cy="468236"/>
          </a:xfrm>
          <a:prstGeom prst="rect">
            <a:avLst/>
          </a:prstGeom>
          <a:solidFill>
            <a:srgbClr val="236E3A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0" name="Text 8"/>
          <p:cNvSpPr/>
          <p:nvPr/>
        </p:nvSpPr>
        <p:spPr bwMode="auto">
          <a:xfrm>
            <a:off x="2029968" y="1431036"/>
            <a:ext cx="2798064" cy="38594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45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Культура</a:t>
            </a:r>
            <a:endParaRPr lang="en-US" sz="1450"/>
          </a:p>
        </p:txBody>
      </p:sp>
      <p:sp>
        <p:nvSpPr>
          <p:cNvPr id="11" name="Shape 9"/>
          <p:cNvSpPr/>
          <p:nvPr/>
        </p:nvSpPr>
        <p:spPr bwMode="auto">
          <a:xfrm>
            <a:off x="4892039" y="1389888"/>
            <a:ext cx="5303520" cy="468236"/>
          </a:xfrm>
          <a:prstGeom prst="rect">
            <a:avLst/>
          </a:prstGeom>
          <a:solidFill>
            <a:srgbClr val="236E3A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2" name="Text 10"/>
          <p:cNvSpPr/>
          <p:nvPr/>
        </p:nvSpPr>
        <p:spPr bwMode="auto">
          <a:xfrm>
            <a:off x="4956048" y="1431036"/>
            <a:ext cx="5175504" cy="38594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45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Результат</a:t>
            </a:r>
            <a:endParaRPr lang="en-US" sz="1450"/>
          </a:p>
        </p:txBody>
      </p:sp>
      <p:sp>
        <p:nvSpPr>
          <p:cNvPr id="13" name="Shape 11"/>
          <p:cNvSpPr/>
          <p:nvPr/>
        </p:nvSpPr>
        <p:spPr bwMode="auto">
          <a:xfrm>
            <a:off x="1965960" y="1858124"/>
            <a:ext cx="2926080" cy="507256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4" name="Text 12"/>
          <p:cNvSpPr/>
          <p:nvPr/>
        </p:nvSpPr>
        <p:spPr bwMode="auto">
          <a:xfrm>
            <a:off x="2029968" y="1899272"/>
            <a:ext cx="2798064" cy="42496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40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Пшеница</a:t>
            </a:r>
            <a:endParaRPr lang="en-US" sz="1400"/>
          </a:p>
        </p:txBody>
      </p:sp>
      <p:sp>
        <p:nvSpPr>
          <p:cNvPr id="15" name="Shape 13"/>
          <p:cNvSpPr/>
          <p:nvPr/>
        </p:nvSpPr>
        <p:spPr bwMode="auto">
          <a:xfrm>
            <a:off x="4892039" y="1858124"/>
            <a:ext cx="5303520" cy="507256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6" name="Text 14"/>
          <p:cNvSpPr/>
          <p:nvPr/>
        </p:nvSpPr>
        <p:spPr bwMode="auto">
          <a:xfrm>
            <a:off x="4956048" y="1899272"/>
            <a:ext cx="5175504" cy="42496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400">
                <a:solidFill>
                  <a:srgbClr val="243022"/>
                </a:solidFill>
                <a:latin typeface="Arial"/>
                <a:ea typeface="Arial"/>
                <a:cs typeface="Arial"/>
              </a:rPr>
              <a:t>+14% к урожайности по предоставленным испытаниям</a:t>
            </a:r>
            <a:endParaRPr lang="en-US" sz="1400"/>
          </a:p>
        </p:txBody>
      </p:sp>
      <p:sp>
        <p:nvSpPr>
          <p:cNvPr id="17" name="Shape 15"/>
          <p:cNvSpPr/>
          <p:nvPr/>
        </p:nvSpPr>
        <p:spPr bwMode="auto">
          <a:xfrm>
            <a:off x="1965960" y="2365379"/>
            <a:ext cx="2926080" cy="507256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8" name="Text 16"/>
          <p:cNvSpPr/>
          <p:nvPr/>
        </p:nvSpPr>
        <p:spPr bwMode="auto">
          <a:xfrm>
            <a:off x="2029968" y="2406527"/>
            <a:ext cx="2798064" cy="42496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40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Свёкла</a:t>
            </a:r>
            <a:endParaRPr lang="en-US" sz="1400"/>
          </a:p>
        </p:txBody>
      </p:sp>
      <p:sp>
        <p:nvSpPr>
          <p:cNvPr id="19" name="Shape 17"/>
          <p:cNvSpPr/>
          <p:nvPr/>
        </p:nvSpPr>
        <p:spPr bwMode="auto">
          <a:xfrm>
            <a:off x="4892039" y="2365379"/>
            <a:ext cx="5303520" cy="507256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0" name="Text 18"/>
          <p:cNvSpPr/>
          <p:nvPr/>
        </p:nvSpPr>
        <p:spPr bwMode="auto">
          <a:xfrm>
            <a:off x="4956048" y="2406527"/>
            <a:ext cx="5175504" cy="42496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400">
                <a:solidFill>
                  <a:srgbClr val="243022"/>
                </a:solidFill>
                <a:latin typeface="Arial"/>
                <a:ea typeface="Arial"/>
                <a:cs typeface="Arial"/>
              </a:rPr>
              <a:t>от +36,9% дополнительной урожайности</a:t>
            </a:r>
            <a:endParaRPr lang="en-US" sz="1400"/>
          </a:p>
        </p:txBody>
      </p:sp>
      <p:sp>
        <p:nvSpPr>
          <p:cNvPr id="21" name="Shape 19"/>
          <p:cNvSpPr/>
          <p:nvPr/>
        </p:nvSpPr>
        <p:spPr bwMode="auto">
          <a:xfrm>
            <a:off x="1965960" y="2872635"/>
            <a:ext cx="2926080" cy="507256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2" name="Text 20"/>
          <p:cNvSpPr/>
          <p:nvPr/>
        </p:nvSpPr>
        <p:spPr bwMode="auto">
          <a:xfrm>
            <a:off x="2029968" y="2913783"/>
            <a:ext cx="2798064" cy="42496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40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Яблоки</a:t>
            </a:r>
            <a:endParaRPr lang="en-US" sz="1400"/>
          </a:p>
        </p:txBody>
      </p:sp>
      <p:sp>
        <p:nvSpPr>
          <p:cNvPr id="23" name="Shape 21"/>
          <p:cNvSpPr/>
          <p:nvPr/>
        </p:nvSpPr>
        <p:spPr bwMode="auto">
          <a:xfrm>
            <a:off x="4892039" y="2872635"/>
            <a:ext cx="5303520" cy="507256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4" name="Text 22"/>
          <p:cNvSpPr/>
          <p:nvPr/>
        </p:nvSpPr>
        <p:spPr bwMode="auto">
          <a:xfrm>
            <a:off x="4956048" y="2913783"/>
            <a:ext cx="5175504" cy="42496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400">
                <a:solidFill>
                  <a:srgbClr val="243022"/>
                </a:solidFill>
                <a:latin typeface="Arial"/>
                <a:ea typeface="Arial"/>
                <a:cs typeface="Arial"/>
              </a:rPr>
              <a:t>+39,25% дополнительной урожайности</a:t>
            </a:r>
            <a:endParaRPr lang="en-US" sz="1400"/>
          </a:p>
        </p:txBody>
      </p:sp>
      <p:sp>
        <p:nvSpPr>
          <p:cNvPr id="25" name="Shape 23"/>
          <p:cNvSpPr/>
          <p:nvPr/>
        </p:nvSpPr>
        <p:spPr bwMode="auto">
          <a:xfrm>
            <a:off x="1965960" y="3379890"/>
            <a:ext cx="2926080" cy="507256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6" name="Text 24"/>
          <p:cNvSpPr/>
          <p:nvPr/>
        </p:nvSpPr>
        <p:spPr bwMode="auto">
          <a:xfrm>
            <a:off x="2029968" y="3421038"/>
            <a:ext cx="2798064" cy="42496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40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Томаты</a:t>
            </a:r>
            <a:endParaRPr lang="en-US" sz="1400"/>
          </a:p>
        </p:txBody>
      </p:sp>
      <p:sp>
        <p:nvSpPr>
          <p:cNvPr id="27" name="Shape 25"/>
          <p:cNvSpPr/>
          <p:nvPr/>
        </p:nvSpPr>
        <p:spPr bwMode="auto">
          <a:xfrm>
            <a:off x="4892039" y="3379890"/>
            <a:ext cx="5303520" cy="507256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8" name="Text 26"/>
          <p:cNvSpPr/>
          <p:nvPr/>
        </p:nvSpPr>
        <p:spPr bwMode="auto">
          <a:xfrm>
            <a:off x="4956048" y="3421038"/>
            <a:ext cx="5175504" cy="42496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400">
                <a:solidFill>
                  <a:srgbClr val="243022"/>
                </a:solidFill>
                <a:latin typeface="Arial"/>
                <a:ea typeface="Arial"/>
                <a:cs typeface="Arial"/>
              </a:rPr>
              <a:t>от +32,6% дополнительной урожайности</a:t>
            </a:r>
            <a:endParaRPr lang="en-US" sz="1400"/>
          </a:p>
        </p:txBody>
      </p:sp>
      <p:sp>
        <p:nvSpPr>
          <p:cNvPr id="29" name="Shape 27"/>
          <p:cNvSpPr/>
          <p:nvPr/>
        </p:nvSpPr>
        <p:spPr bwMode="auto">
          <a:xfrm>
            <a:off x="1965960" y="3887146"/>
            <a:ext cx="2926080" cy="507256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30" name="Text 28"/>
          <p:cNvSpPr/>
          <p:nvPr/>
        </p:nvSpPr>
        <p:spPr bwMode="auto">
          <a:xfrm>
            <a:off x="2029968" y="3928294"/>
            <a:ext cx="2798064" cy="42496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40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Перец</a:t>
            </a:r>
            <a:endParaRPr lang="en-US" sz="1400"/>
          </a:p>
        </p:txBody>
      </p:sp>
      <p:sp>
        <p:nvSpPr>
          <p:cNvPr id="31" name="Shape 29"/>
          <p:cNvSpPr/>
          <p:nvPr/>
        </p:nvSpPr>
        <p:spPr bwMode="auto">
          <a:xfrm>
            <a:off x="4892039" y="3887146"/>
            <a:ext cx="5303520" cy="507256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32" name="Text 30"/>
          <p:cNvSpPr/>
          <p:nvPr/>
        </p:nvSpPr>
        <p:spPr bwMode="auto">
          <a:xfrm>
            <a:off x="4956048" y="3928294"/>
            <a:ext cx="5175504" cy="42496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400">
                <a:solidFill>
                  <a:srgbClr val="243022"/>
                </a:solidFill>
                <a:latin typeface="Arial"/>
                <a:ea typeface="Arial"/>
                <a:cs typeface="Arial"/>
              </a:rPr>
              <a:t>от +22,8% дополнительной урожайности</a:t>
            </a:r>
            <a:endParaRPr lang="en-US" sz="1400"/>
          </a:p>
        </p:txBody>
      </p:sp>
      <p:sp>
        <p:nvSpPr>
          <p:cNvPr id="33" name="Shape 31"/>
          <p:cNvSpPr/>
          <p:nvPr/>
        </p:nvSpPr>
        <p:spPr bwMode="auto">
          <a:xfrm>
            <a:off x="1965960" y="4394401"/>
            <a:ext cx="2926080" cy="507256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34" name="Text 32"/>
          <p:cNvSpPr/>
          <p:nvPr/>
        </p:nvSpPr>
        <p:spPr bwMode="auto">
          <a:xfrm>
            <a:off x="2029968" y="4435549"/>
            <a:ext cx="2798064" cy="42496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40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Картофель</a:t>
            </a:r>
            <a:endParaRPr lang="en-US" sz="1400"/>
          </a:p>
        </p:txBody>
      </p:sp>
      <p:sp>
        <p:nvSpPr>
          <p:cNvPr id="35" name="Shape 33"/>
          <p:cNvSpPr/>
          <p:nvPr/>
        </p:nvSpPr>
        <p:spPr bwMode="auto">
          <a:xfrm>
            <a:off x="4892039" y="4394401"/>
            <a:ext cx="5303520" cy="507256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36" name="Text 34"/>
          <p:cNvSpPr/>
          <p:nvPr/>
        </p:nvSpPr>
        <p:spPr bwMode="auto">
          <a:xfrm>
            <a:off x="4956048" y="4435549"/>
            <a:ext cx="5175504" cy="42496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400">
                <a:solidFill>
                  <a:srgbClr val="243022"/>
                </a:solidFill>
                <a:latin typeface="Arial"/>
                <a:ea typeface="Arial"/>
                <a:cs typeface="Arial"/>
              </a:rPr>
              <a:t>от +22,1% дополнительной урожайности</a:t>
            </a:r>
            <a:endParaRPr lang="en-US" sz="1400"/>
          </a:p>
        </p:txBody>
      </p:sp>
      <p:sp>
        <p:nvSpPr>
          <p:cNvPr id="37" name="Shape 35"/>
          <p:cNvSpPr/>
          <p:nvPr/>
        </p:nvSpPr>
        <p:spPr bwMode="auto">
          <a:xfrm>
            <a:off x="1965960" y="4901657"/>
            <a:ext cx="2926080" cy="507256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38" name="Text 36"/>
          <p:cNvSpPr/>
          <p:nvPr/>
        </p:nvSpPr>
        <p:spPr bwMode="auto">
          <a:xfrm>
            <a:off x="2029968" y="4942805"/>
            <a:ext cx="2798064" cy="42496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40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Редис</a:t>
            </a:r>
            <a:endParaRPr lang="en-US" sz="1400"/>
          </a:p>
        </p:txBody>
      </p:sp>
      <p:sp>
        <p:nvSpPr>
          <p:cNvPr id="39" name="Shape 37"/>
          <p:cNvSpPr/>
          <p:nvPr/>
        </p:nvSpPr>
        <p:spPr bwMode="auto">
          <a:xfrm>
            <a:off x="4892039" y="4901657"/>
            <a:ext cx="5303520" cy="507256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40" name="Text 38"/>
          <p:cNvSpPr/>
          <p:nvPr/>
        </p:nvSpPr>
        <p:spPr bwMode="auto">
          <a:xfrm>
            <a:off x="4956048" y="4942805"/>
            <a:ext cx="5175504" cy="42496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400">
                <a:solidFill>
                  <a:srgbClr val="243022"/>
                </a:solidFill>
                <a:latin typeface="Arial"/>
                <a:ea typeface="Arial"/>
                <a:cs typeface="Arial"/>
              </a:rPr>
              <a:t>+16,3–39,5%</a:t>
            </a:r>
            <a:endParaRPr lang="en-US" sz="1400"/>
          </a:p>
        </p:txBody>
      </p:sp>
      <p:sp>
        <p:nvSpPr>
          <p:cNvPr id="41" name="Shape 39"/>
          <p:cNvSpPr/>
          <p:nvPr/>
        </p:nvSpPr>
        <p:spPr bwMode="auto">
          <a:xfrm>
            <a:off x="1965960" y="5408912"/>
            <a:ext cx="2926080" cy="507256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42" name="Text 40"/>
          <p:cNvSpPr/>
          <p:nvPr/>
        </p:nvSpPr>
        <p:spPr bwMode="auto">
          <a:xfrm>
            <a:off x="2029968" y="5450060"/>
            <a:ext cx="2798064" cy="42496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40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Капуста</a:t>
            </a:r>
            <a:endParaRPr lang="en-US" sz="1400"/>
          </a:p>
        </p:txBody>
      </p:sp>
      <p:sp>
        <p:nvSpPr>
          <p:cNvPr id="43" name="Shape 41"/>
          <p:cNvSpPr/>
          <p:nvPr/>
        </p:nvSpPr>
        <p:spPr bwMode="auto">
          <a:xfrm>
            <a:off x="4892039" y="5408912"/>
            <a:ext cx="5303520" cy="507256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44" name="Text 42"/>
          <p:cNvSpPr/>
          <p:nvPr/>
        </p:nvSpPr>
        <p:spPr bwMode="auto">
          <a:xfrm>
            <a:off x="4956048" y="5450060"/>
            <a:ext cx="5175504" cy="42496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400">
                <a:solidFill>
                  <a:srgbClr val="243022"/>
                </a:solidFill>
                <a:latin typeface="Arial"/>
                <a:ea typeface="Arial"/>
                <a:cs typeface="Arial"/>
              </a:rPr>
              <a:t>+15,5–33,5%</a:t>
            </a:r>
            <a:endParaRPr lang="en-US" sz="140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12191695" cy="73152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 bwMode="auto">
          <a:xfrm>
            <a:off x="0" y="6565392"/>
            <a:ext cx="12191695" cy="292608"/>
          </a:xfrm>
          <a:prstGeom prst="rect">
            <a:avLst/>
          </a:prstGeom>
          <a:solidFill>
            <a:srgbClr val="F2F6EA"/>
          </a:solidFill>
          <a:ln w="12700">
            <a:solidFill>
              <a:srgbClr val="F2F6E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 bwMode="auto">
          <a:xfrm>
            <a:off x="502920" y="6629400"/>
            <a:ext cx="10972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АГРИ39</a:t>
            </a:r>
            <a:endParaRPr lang="en-US" sz="750"/>
          </a:p>
        </p:txBody>
      </p:sp>
      <p:sp>
        <p:nvSpPr>
          <p:cNvPr id="5" name="Text 3"/>
          <p:cNvSpPr/>
          <p:nvPr/>
        </p:nvSpPr>
        <p:spPr bwMode="auto">
          <a:xfrm>
            <a:off x="11393424" y="6629400"/>
            <a:ext cx="4114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>
                <a:solidFill>
                  <a:srgbClr val="526250"/>
                </a:solidFill>
                <a:latin typeface="Arial"/>
                <a:ea typeface="Arial"/>
                <a:cs typeface="Arial"/>
              </a:rPr>
              <a:t>02</a:t>
            </a:r>
            <a:endParaRPr lang="en-US" sz="750"/>
          </a:p>
        </p:txBody>
      </p:sp>
      <p:sp>
        <p:nvSpPr>
          <p:cNvPr id="6" name="Text 4"/>
          <p:cNvSpPr/>
          <p:nvPr/>
        </p:nvSpPr>
        <p:spPr bwMode="auto">
          <a:xfrm>
            <a:off x="502920" y="384048"/>
            <a:ext cx="10469880" cy="530352"/>
          </a:xfrm>
          <a:prstGeom prst="rect">
            <a:avLst/>
          </a:prstGeom>
          <a:noFill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33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Агри39: что это за продукт</a:t>
            </a:r>
            <a:endParaRPr lang="en-US" sz="3300"/>
          </a:p>
        </p:txBody>
      </p:sp>
      <p:sp>
        <p:nvSpPr>
          <p:cNvPr id="7" name="Shape 5"/>
          <p:cNvSpPr/>
          <p:nvPr/>
        </p:nvSpPr>
        <p:spPr bwMode="auto">
          <a:xfrm>
            <a:off x="502920" y="996696"/>
            <a:ext cx="1024128" cy="50292"/>
          </a:xfrm>
          <a:prstGeom prst="rect">
            <a:avLst/>
          </a:prstGeom>
          <a:solidFill>
            <a:srgbClr val="D9A441"/>
          </a:solidFill>
          <a:ln w="12700">
            <a:solidFill>
              <a:srgbClr val="D9A441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8" name="Text 6"/>
          <p:cNvSpPr/>
          <p:nvPr/>
        </p:nvSpPr>
        <p:spPr bwMode="auto">
          <a:xfrm>
            <a:off x="502920" y="1088136"/>
            <a:ext cx="10241280" cy="3017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>
                <a:solidFill>
                  <a:srgbClr val="526250"/>
                </a:solidFill>
                <a:latin typeface="Arial"/>
                <a:ea typeface="Arial"/>
                <a:cs typeface="Arial"/>
              </a:rPr>
              <a:t>Органоминеральный комплекс для питания растения и восстановления работы почвы.</a:t>
            </a:r>
            <a:endParaRPr lang="en-US" sz="1450"/>
          </a:p>
        </p:txBody>
      </p:sp>
      <p:sp>
        <p:nvSpPr>
          <p:cNvPr id="9" name="Shape 7"/>
          <p:cNvSpPr/>
          <p:nvPr/>
        </p:nvSpPr>
        <p:spPr bwMode="auto">
          <a:xfrm>
            <a:off x="640080" y="1536192"/>
            <a:ext cx="10561320" cy="868680"/>
          </a:xfrm>
          <a:prstGeom prst="roundRect">
            <a:avLst>
              <a:gd name="adj" fmla="val 8421"/>
            </a:avLst>
          </a:prstGeom>
          <a:solidFill>
            <a:srgbClr val="E6F1DF"/>
          </a:solidFill>
          <a:ln w="12700">
            <a:solidFill>
              <a:srgbClr val="E6F1DF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0" name="Text 8"/>
          <p:cNvSpPr/>
          <p:nvPr/>
        </p:nvSpPr>
        <p:spPr bwMode="auto">
          <a:xfrm>
            <a:off x="868680" y="1682496"/>
            <a:ext cx="10104120" cy="57607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22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Не просто дать растению питание — а запустить процессы, которые помогают ему лучше использовать ресурсы почвы.</a:t>
            </a:r>
            <a:endParaRPr lang="en-US" sz="2200"/>
          </a:p>
        </p:txBody>
      </p:sp>
      <p:sp>
        <p:nvSpPr>
          <p:cNvPr id="11" name="Shape 9"/>
          <p:cNvSpPr/>
          <p:nvPr/>
        </p:nvSpPr>
        <p:spPr bwMode="auto">
          <a:xfrm>
            <a:off x="640080" y="2697480"/>
            <a:ext cx="5074920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2" name="Shape 10"/>
          <p:cNvSpPr/>
          <p:nvPr/>
        </p:nvSpPr>
        <p:spPr bwMode="auto">
          <a:xfrm>
            <a:off x="640080" y="2697480"/>
            <a:ext cx="73152" cy="233172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3" name="Text 11"/>
          <p:cNvSpPr/>
          <p:nvPr/>
        </p:nvSpPr>
        <p:spPr bwMode="auto">
          <a:xfrm>
            <a:off x="841248" y="2852928"/>
            <a:ext cx="467258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Основа продукта</a:t>
            </a:r>
            <a:endParaRPr lang="en-US" sz="1700"/>
          </a:p>
        </p:txBody>
      </p:sp>
      <p:sp>
        <p:nvSpPr>
          <p:cNvPr id="14" name="Text 12"/>
          <p:cNvSpPr/>
          <p:nvPr/>
        </p:nvSpPr>
        <p:spPr bwMode="auto">
          <a:xfrm>
            <a:off x="841248" y="3227832"/>
            <a:ext cx="4672584" cy="170992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1650">
                <a:solidFill>
                  <a:srgbClr val="243022"/>
                </a:solidFill>
                <a:latin typeface="Arial"/>
                <a:ea typeface="Arial"/>
                <a:cs typeface="Arial"/>
              </a:rPr>
              <a:t>Высокая концентрация гуминовых и фульвовых кислот, обогащённых микроэлементами.</a:t>
            </a:r>
            <a:endParaRPr lang="en-US" sz="1650"/>
          </a:p>
          <a:p>
            <a:pPr marL="0" indent="0">
              <a:buNone/>
            </a:pPr>
            <a:endParaRPr lang="en-US" sz="1650"/>
          </a:p>
          <a:p>
            <a:pPr marL="0" indent="0">
              <a:buNone/>
            </a:pPr>
            <a:r>
              <a:rPr lang="en-US" sz="1650">
                <a:solidFill>
                  <a:srgbClr val="243022"/>
                </a:solidFill>
                <a:latin typeface="Arial"/>
                <a:ea typeface="Arial"/>
                <a:cs typeface="Arial"/>
              </a:rPr>
              <a:t>Работает с азотом, калием, фосфором, микроэлементами, влагой и органическим веществом.</a:t>
            </a:r>
            <a:endParaRPr lang="en-US" sz="1650"/>
          </a:p>
        </p:txBody>
      </p:sp>
      <p:sp>
        <p:nvSpPr>
          <p:cNvPr id="15" name="Shape 13"/>
          <p:cNvSpPr/>
          <p:nvPr/>
        </p:nvSpPr>
        <p:spPr bwMode="auto">
          <a:xfrm>
            <a:off x="6080760" y="2697480"/>
            <a:ext cx="5120640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6" name="Shape 14"/>
          <p:cNvSpPr/>
          <p:nvPr/>
        </p:nvSpPr>
        <p:spPr bwMode="auto">
          <a:xfrm>
            <a:off x="6080760" y="2697480"/>
            <a:ext cx="73152" cy="233172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7" name="Text 15"/>
          <p:cNvSpPr/>
          <p:nvPr/>
        </p:nvSpPr>
        <p:spPr bwMode="auto">
          <a:xfrm>
            <a:off x="6281928" y="2852928"/>
            <a:ext cx="471830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Главная задача</a:t>
            </a:r>
            <a:endParaRPr lang="en-US" sz="1700"/>
          </a:p>
        </p:txBody>
      </p:sp>
      <p:sp>
        <p:nvSpPr>
          <p:cNvPr id="18" name="Text 16"/>
          <p:cNvSpPr/>
          <p:nvPr/>
        </p:nvSpPr>
        <p:spPr bwMode="auto">
          <a:xfrm>
            <a:off x="6281928" y="3227832"/>
            <a:ext cx="4718304" cy="170992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750">
                <a:solidFill>
                  <a:srgbClr val="243022"/>
                </a:solidFill>
                <a:latin typeface="Arial"/>
                <a:ea typeface="Arial"/>
                <a:cs typeface="Arial"/>
              </a:rPr>
              <a:t>Повысить отдачу уже вложенного питания, поддержать корень, оживить микрофлору и раскрыть потенциал почвы.</a:t>
            </a:r>
            <a:endParaRPr lang="en-US" sz="1750"/>
          </a:p>
        </p:txBody>
      </p:sp>
      <p:sp>
        <p:nvSpPr>
          <p:cNvPr id="19" name="Shape 17"/>
          <p:cNvSpPr/>
          <p:nvPr/>
        </p:nvSpPr>
        <p:spPr bwMode="auto">
          <a:xfrm>
            <a:off x="1828800" y="5513832"/>
            <a:ext cx="8321039" cy="530352"/>
          </a:xfrm>
          <a:prstGeom prst="roundRect">
            <a:avLst>
              <a:gd name="adj" fmla="val 13793"/>
            </a:avLst>
          </a:prstGeom>
          <a:solidFill>
            <a:srgbClr val="F3E8C7"/>
          </a:solidFill>
          <a:ln w="12700">
            <a:solidFill>
              <a:srgbClr val="E6F1DF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20" name="Text 18"/>
          <p:cNvSpPr/>
          <p:nvPr/>
        </p:nvSpPr>
        <p:spPr bwMode="auto">
          <a:xfrm>
            <a:off x="2057400" y="5660136"/>
            <a:ext cx="7863840" cy="23774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23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Почва → корень → усвоение питания → урожай</a:t>
            </a:r>
            <a:endParaRPr lang="en-US" sz="2300"/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12191695" cy="73152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 bwMode="auto">
          <a:xfrm>
            <a:off x="0" y="6565392"/>
            <a:ext cx="12191695" cy="292608"/>
          </a:xfrm>
          <a:prstGeom prst="rect">
            <a:avLst/>
          </a:prstGeom>
          <a:solidFill>
            <a:srgbClr val="F2F6EA"/>
          </a:solidFill>
          <a:ln w="12700">
            <a:solidFill>
              <a:srgbClr val="F2F6E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 bwMode="auto">
          <a:xfrm>
            <a:off x="502920" y="6629400"/>
            <a:ext cx="10972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АГРИ39</a:t>
            </a:r>
            <a:endParaRPr lang="en-US" sz="750"/>
          </a:p>
        </p:txBody>
      </p:sp>
      <p:sp>
        <p:nvSpPr>
          <p:cNvPr id="5" name="Text 3"/>
          <p:cNvSpPr/>
          <p:nvPr/>
        </p:nvSpPr>
        <p:spPr bwMode="auto">
          <a:xfrm>
            <a:off x="11393424" y="6629400"/>
            <a:ext cx="4114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>
                <a:solidFill>
                  <a:srgbClr val="526250"/>
                </a:solidFill>
                <a:latin typeface="Arial"/>
                <a:ea typeface="Arial"/>
                <a:cs typeface="Arial"/>
              </a:rPr>
              <a:t>20</a:t>
            </a:r>
            <a:endParaRPr lang="en-US" sz="750"/>
          </a:p>
        </p:txBody>
      </p:sp>
      <p:sp>
        <p:nvSpPr>
          <p:cNvPr id="6" name="Text 4"/>
          <p:cNvSpPr/>
          <p:nvPr/>
        </p:nvSpPr>
        <p:spPr bwMode="auto">
          <a:xfrm>
            <a:off x="502920" y="384048"/>
            <a:ext cx="10469880" cy="530352"/>
          </a:xfrm>
          <a:prstGeom prst="rect">
            <a:avLst/>
          </a:prstGeom>
          <a:noFill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33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Почему это выгодно уже в первый сезон</a:t>
            </a:r>
            <a:endParaRPr lang="en-US" sz="3300"/>
          </a:p>
        </p:txBody>
      </p:sp>
      <p:sp>
        <p:nvSpPr>
          <p:cNvPr id="7" name="Shape 5"/>
          <p:cNvSpPr/>
          <p:nvPr/>
        </p:nvSpPr>
        <p:spPr bwMode="auto">
          <a:xfrm>
            <a:off x="502920" y="996696"/>
            <a:ext cx="1024128" cy="50292"/>
          </a:xfrm>
          <a:prstGeom prst="rect">
            <a:avLst/>
          </a:prstGeom>
          <a:solidFill>
            <a:srgbClr val="D9A441"/>
          </a:solidFill>
          <a:ln w="12700">
            <a:solidFill>
              <a:srgbClr val="D9A441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8" name="Text 6"/>
          <p:cNvSpPr/>
          <p:nvPr/>
        </p:nvSpPr>
        <p:spPr bwMode="auto">
          <a:xfrm>
            <a:off x="502920" y="1088136"/>
            <a:ext cx="10241280" cy="3017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>
                <a:solidFill>
                  <a:srgbClr val="526250"/>
                </a:solidFill>
                <a:latin typeface="Arial"/>
                <a:ea typeface="Arial"/>
                <a:cs typeface="Arial"/>
              </a:rPr>
              <a:t>Цена входа низкая, а эффект работает сразу в нескольких направлениях.</a:t>
            </a:r>
            <a:endParaRPr lang="en-US" sz="1450"/>
          </a:p>
        </p:txBody>
      </p:sp>
      <p:sp>
        <p:nvSpPr>
          <p:cNvPr id="9" name="Shape 7"/>
          <p:cNvSpPr/>
          <p:nvPr/>
        </p:nvSpPr>
        <p:spPr bwMode="auto">
          <a:xfrm>
            <a:off x="822960" y="1600200"/>
            <a:ext cx="2331720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0" name="Text 8"/>
          <p:cNvSpPr/>
          <p:nvPr/>
        </p:nvSpPr>
        <p:spPr bwMode="auto">
          <a:xfrm>
            <a:off x="896112" y="1719072"/>
            <a:ext cx="2185416" cy="38404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80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1,2 л/га</a:t>
            </a:r>
            <a:endParaRPr lang="en-US" sz="2800"/>
          </a:p>
        </p:txBody>
      </p:sp>
      <p:sp>
        <p:nvSpPr>
          <p:cNvPr id="11" name="Text 9"/>
          <p:cNvSpPr/>
          <p:nvPr/>
        </p:nvSpPr>
        <p:spPr bwMode="auto">
          <a:xfrm>
            <a:off x="896112" y="2176272"/>
            <a:ext cx="2185416" cy="31089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1100">
                <a:solidFill>
                  <a:srgbClr val="526250"/>
                </a:solidFill>
                <a:latin typeface="Arial"/>
                <a:ea typeface="Arial"/>
                <a:cs typeface="Arial"/>
              </a:rPr>
              <a:t>норма Агри39</a:t>
            </a:r>
            <a:endParaRPr lang="en-US" sz="1100"/>
          </a:p>
          <a:p>
            <a:pPr marL="0" indent="0" algn="ctr">
              <a:buNone/>
            </a:pPr>
            <a:r>
              <a:rPr lang="en-US" sz="1100">
                <a:solidFill>
                  <a:srgbClr val="526250"/>
                </a:solidFill>
                <a:latin typeface="Arial"/>
                <a:ea typeface="Arial"/>
                <a:cs typeface="Arial"/>
              </a:rPr>
              <a:t>за сезон</a:t>
            </a:r>
            <a:endParaRPr lang="en-US" sz="1100"/>
          </a:p>
        </p:txBody>
      </p:sp>
      <p:sp>
        <p:nvSpPr>
          <p:cNvPr id="12" name="Shape 10"/>
          <p:cNvSpPr/>
          <p:nvPr/>
        </p:nvSpPr>
        <p:spPr bwMode="auto">
          <a:xfrm>
            <a:off x="3429000" y="1600200"/>
            <a:ext cx="2331720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3" name="Text 11"/>
          <p:cNvSpPr/>
          <p:nvPr/>
        </p:nvSpPr>
        <p:spPr bwMode="auto">
          <a:xfrm>
            <a:off x="3502152" y="1719072"/>
            <a:ext cx="2185416" cy="38404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80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900 ₽/га</a:t>
            </a:r>
            <a:endParaRPr lang="en-US" sz="2800"/>
          </a:p>
        </p:txBody>
      </p:sp>
      <p:sp>
        <p:nvSpPr>
          <p:cNvPr id="14" name="Text 12"/>
          <p:cNvSpPr/>
          <p:nvPr/>
        </p:nvSpPr>
        <p:spPr bwMode="auto">
          <a:xfrm>
            <a:off x="3502152" y="2176272"/>
            <a:ext cx="2185416" cy="31089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1100">
                <a:solidFill>
                  <a:srgbClr val="526250"/>
                </a:solidFill>
                <a:latin typeface="Arial"/>
                <a:ea typeface="Arial"/>
                <a:cs typeface="Arial"/>
              </a:rPr>
              <a:t>стоимость</a:t>
            </a:r>
            <a:endParaRPr lang="en-US" sz="1100"/>
          </a:p>
          <a:p>
            <a:pPr marL="0" indent="0" algn="ctr">
              <a:buNone/>
            </a:pPr>
            <a:r>
              <a:rPr lang="en-US" sz="1100">
                <a:solidFill>
                  <a:srgbClr val="526250"/>
                </a:solidFill>
                <a:latin typeface="Arial"/>
                <a:ea typeface="Arial"/>
                <a:cs typeface="Arial"/>
              </a:rPr>
              <a:t>сезона</a:t>
            </a:r>
            <a:endParaRPr lang="en-US" sz="1100"/>
          </a:p>
        </p:txBody>
      </p:sp>
      <p:sp>
        <p:nvSpPr>
          <p:cNvPr id="15" name="Shape 13"/>
          <p:cNvSpPr/>
          <p:nvPr/>
        </p:nvSpPr>
        <p:spPr bwMode="auto">
          <a:xfrm>
            <a:off x="6035039" y="1600200"/>
            <a:ext cx="2331720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6" name="Text 14"/>
          <p:cNvSpPr/>
          <p:nvPr/>
        </p:nvSpPr>
        <p:spPr bwMode="auto">
          <a:xfrm>
            <a:off x="6108192" y="1719072"/>
            <a:ext cx="2185416" cy="38404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80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4</a:t>
            </a:r>
            <a:endParaRPr lang="en-US" sz="2800"/>
          </a:p>
        </p:txBody>
      </p:sp>
      <p:sp>
        <p:nvSpPr>
          <p:cNvPr id="17" name="Text 15"/>
          <p:cNvSpPr/>
          <p:nvPr/>
        </p:nvSpPr>
        <p:spPr bwMode="auto">
          <a:xfrm>
            <a:off x="6108192" y="2176272"/>
            <a:ext cx="2185416" cy="31089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1100">
                <a:solidFill>
                  <a:srgbClr val="526250"/>
                </a:solidFill>
                <a:latin typeface="Arial"/>
                <a:ea typeface="Arial"/>
                <a:cs typeface="Arial"/>
              </a:rPr>
              <a:t>обработки</a:t>
            </a:r>
            <a:endParaRPr lang="en-US" sz="1100"/>
          </a:p>
          <a:p>
            <a:pPr marL="0" indent="0" algn="ctr">
              <a:buNone/>
            </a:pPr>
            <a:r>
              <a:rPr lang="en-US" sz="1100">
                <a:solidFill>
                  <a:srgbClr val="526250"/>
                </a:solidFill>
                <a:latin typeface="Arial"/>
                <a:ea typeface="Arial"/>
                <a:cs typeface="Arial"/>
              </a:rPr>
              <a:t>по технологии</a:t>
            </a:r>
            <a:endParaRPr lang="en-US" sz="1100"/>
          </a:p>
        </p:txBody>
      </p:sp>
      <p:sp>
        <p:nvSpPr>
          <p:cNvPr id="18" name="Shape 16"/>
          <p:cNvSpPr/>
          <p:nvPr/>
        </p:nvSpPr>
        <p:spPr bwMode="auto">
          <a:xfrm>
            <a:off x="8641080" y="1600200"/>
            <a:ext cx="2331720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9" name="Text 17"/>
          <p:cNvSpPr/>
          <p:nvPr/>
        </p:nvSpPr>
        <p:spPr bwMode="auto">
          <a:xfrm>
            <a:off x="8714232" y="1719072"/>
            <a:ext cx="2185416" cy="38404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80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инвестиция</a:t>
            </a:r>
            <a:endParaRPr lang="en-US" sz="2800"/>
          </a:p>
        </p:txBody>
      </p:sp>
      <p:sp>
        <p:nvSpPr>
          <p:cNvPr id="20" name="Text 18"/>
          <p:cNvSpPr/>
          <p:nvPr/>
        </p:nvSpPr>
        <p:spPr bwMode="auto">
          <a:xfrm>
            <a:off x="8714232" y="2176272"/>
            <a:ext cx="2185416" cy="31089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1100">
                <a:solidFill>
                  <a:srgbClr val="526250"/>
                </a:solidFill>
                <a:latin typeface="Arial"/>
                <a:ea typeface="Arial"/>
                <a:cs typeface="Arial"/>
              </a:rPr>
              <a:t>в результат</a:t>
            </a:r>
            <a:endParaRPr lang="en-US" sz="1100"/>
          </a:p>
          <a:p>
            <a:pPr marL="0" indent="0" algn="ctr">
              <a:buNone/>
            </a:pPr>
            <a:r>
              <a:rPr lang="en-US" sz="1100">
                <a:solidFill>
                  <a:srgbClr val="526250"/>
                </a:solidFill>
                <a:latin typeface="Arial"/>
                <a:ea typeface="Arial"/>
                <a:cs typeface="Arial"/>
              </a:rPr>
              <a:t>с гектара</a:t>
            </a:r>
            <a:endParaRPr lang="en-US" sz="1100"/>
          </a:p>
        </p:txBody>
      </p:sp>
      <p:sp>
        <p:nvSpPr>
          <p:cNvPr id="21" name="Shape 19"/>
          <p:cNvSpPr/>
          <p:nvPr/>
        </p:nvSpPr>
        <p:spPr bwMode="auto">
          <a:xfrm>
            <a:off x="868680" y="2971800"/>
            <a:ext cx="6355080" cy="2651760"/>
          </a:xfrm>
          <a:prstGeom prst="roundRect">
            <a:avLst>
              <a:gd name="adj" fmla="val 2759"/>
            </a:avLst>
          </a:prstGeom>
          <a:solidFill>
            <a:srgbClr val="FAFCF7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2" name="Shape 20"/>
          <p:cNvSpPr/>
          <p:nvPr/>
        </p:nvSpPr>
        <p:spPr bwMode="auto">
          <a:xfrm>
            <a:off x="868680" y="2971800"/>
            <a:ext cx="73152" cy="265176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23" name="Text 21"/>
          <p:cNvSpPr/>
          <p:nvPr/>
        </p:nvSpPr>
        <p:spPr bwMode="auto">
          <a:xfrm>
            <a:off x="1069848" y="3127248"/>
            <a:ext cx="595274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Небольшая инвестиция работает сразу</a:t>
            </a:r>
            <a:endParaRPr lang="en-US" sz="1700"/>
          </a:p>
        </p:txBody>
      </p:sp>
      <p:sp>
        <p:nvSpPr>
          <p:cNvPr id="24" name="Text 22"/>
          <p:cNvSpPr/>
          <p:nvPr/>
        </p:nvSpPr>
        <p:spPr bwMode="auto">
          <a:xfrm>
            <a:off x="1069848" y="3502152"/>
            <a:ext cx="5952744" cy="202996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60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помогает повысить урожайность</a:t>
            </a:r>
            <a:endParaRPr lang="en-US" sz="1600"/>
          </a:p>
          <a:p>
            <a:pPr marL="0" indent="0">
              <a:buNone/>
            </a:pPr>
            <a:r>
              <a:rPr lang="en-US" sz="160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усиливает усвоение азота</a:t>
            </a:r>
            <a:endParaRPr lang="en-US" sz="1600"/>
          </a:p>
          <a:p>
            <a:pPr marL="0" indent="0">
              <a:buNone/>
            </a:pPr>
            <a:r>
              <a:rPr lang="en-US" sz="160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поддерживает корень и активирует почву</a:t>
            </a:r>
            <a:endParaRPr lang="en-US" sz="1600"/>
          </a:p>
          <a:p>
            <a:pPr marL="0" indent="0">
              <a:buNone/>
            </a:pPr>
            <a:r>
              <a:rPr lang="en-US" sz="160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улучшает качество продукции</a:t>
            </a:r>
            <a:endParaRPr lang="en-US" sz="1600"/>
          </a:p>
          <a:p>
            <a:pPr marL="0" indent="0">
              <a:buNone/>
            </a:pPr>
            <a:r>
              <a:rPr lang="en-US" sz="160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снижает зависимость от постоянного увеличения доз минеральных удобрений</a:t>
            </a:r>
            <a:endParaRPr lang="en-US" sz="1600"/>
          </a:p>
        </p:txBody>
      </p:sp>
      <p:sp>
        <p:nvSpPr>
          <p:cNvPr id="25" name="Shape 23"/>
          <p:cNvSpPr/>
          <p:nvPr/>
        </p:nvSpPr>
        <p:spPr bwMode="auto">
          <a:xfrm>
            <a:off x="7543800" y="3337560"/>
            <a:ext cx="3154680" cy="1417320"/>
          </a:xfrm>
          <a:prstGeom prst="roundRect">
            <a:avLst>
              <a:gd name="adj" fmla="val 5161"/>
            </a:avLst>
          </a:prstGeom>
          <a:solidFill>
            <a:srgbClr val="F3E8C7"/>
          </a:solidFill>
          <a:ln w="12700">
            <a:solidFill>
              <a:srgbClr val="E6F1DF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26" name="Text 24"/>
          <p:cNvSpPr/>
          <p:nvPr/>
        </p:nvSpPr>
        <p:spPr bwMode="auto">
          <a:xfrm>
            <a:off x="7772400" y="3483864"/>
            <a:ext cx="2697480" cy="112471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24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Агри39 — это не расход. Это инвестиция в гектар.</a:t>
            </a:r>
            <a:endParaRPr lang="en-US" sz="2400"/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12191695" cy="73152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 bwMode="auto">
          <a:xfrm>
            <a:off x="0" y="6565392"/>
            <a:ext cx="12191695" cy="292608"/>
          </a:xfrm>
          <a:prstGeom prst="rect">
            <a:avLst/>
          </a:prstGeom>
          <a:solidFill>
            <a:srgbClr val="F2F6EA"/>
          </a:solidFill>
          <a:ln w="12700">
            <a:solidFill>
              <a:srgbClr val="F2F6E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 bwMode="auto">
          <a:xfrm>
            <a:off x="502920" y="6629400"/>
            <a:ext cx="10972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АГРИ39</a:t>
            </a:r>
            <a:endParaRPr lang="en-US" sz="750"/>
          </a:p>
        </p:txBody>
      </p:sp>
      <p:sp>
        <p:nvSpPr>
          <p:cNvPr id="5" name="Text 3"/>
          <p:cNvSpPr/>
          <p:nvPr/>
        </p:nvSpPr>
        <p:spPr bwMode="auto">
          <a:xfrm>
            <a:off x="11393424" y="6629400"/>
            <a:ext cx="4114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>
                <a:solidFill>
                  <a:srgbClr val="526250"/>
                </a:solidFill>
                <a:latin typeface="Arial"/>
                <a:ea typeface="Arial"/>
                <a:cs typeface="Arial"/>
              </a:rPr>
              <a:t>21</a:t>
            </a:r>
            <a:endParaRPr lang="en-US" sz="750"/>
          </a:p>
        </p:txBody>
      </p:sp>
      <p:sp>
        <p:nvSpPr>
          <p:cNvPr id="6" name="Text 4"/>
          <p:cNvSpPr/>
          <p:nvPr/>
        </p:nvSpPr>
        <p:spPr bwMode="auto">
          <a:xfrm>
            <a:off x="502920" y="384048"/>
            <a:ext cx="10469880" cy="530352"/>
          </a:xfrm>
          <a:prstGeom prst="rect">
            <a:avLst/>
          </a:prstGeom>
          <a:noFill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33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Почему стоит попробовать Агри39 сейчас</a:t>
            </a:r>
            <a:endParaRPr lang="en-US" sz="3300"/>
          </a:p>
        </p:txBody>
      </p:sp>
      <p:sp>
        <p:nvSpPr>
          <p:cNvPr id="7" name="Shape 5"/>
          <p:cNvSpPr/>
          <p:nvPr/>
        </p:nvSpPr>
        <p:spPr bwMode="auto">
          <a:xfrm>
            <a:off x="502920" y="996696"/>
            <a:ext cx="1024128" cy="50292"/>
          </a:xfrm>
          <a:prstGeom prst="rect">
            <a:avLst/>
          </a:prstGeom>
          <a:solidFill>
            <a:srgbClr val="D9A441"/>
          </a:solidFill>
          <a:ln w="12700">
            <a:solidFill>
              <a:srgbClr val="D9A441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8" name="Text 6"/>
          <p:cNvSpPr/>
          <p:nvPr/>
        </p:nvSpPr>
        <p:spPr bwMode="auto">
          <a:xfrm>
            <a:off x="502920" y="1088136"/>
            <a:ext cx="10241280" cy="3017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>
                <a:solidFill>
                  <a:srgbClr val="526250"/>
                </a:solidFill>
                <a:latin typeface="Arial"/>
                <a:ea typeface="Arial"/>
                <a:cs typeface="Arial"/>
              </a:rPr>
              <a:t>Цена проверки низкая, потенциал выгоды высокий.</a:t>
            </a:r>
            <a:endParaRPr lang="en-US" sz="1450"/>
          </a:p>
        </p:txBody>
      </p:sp>
      <p:sp>
        <p:nvSpPr>
          <p:cNvPr id="9" name="Shape 7"/>
          <p:cNvSpPr/>
          <p:nvPr/>
        </p:nvSpPr>
        <p:spPr bwMode="auto">
          <a:xfrm>
            <a:off x="777240" y="1444752"/>
            <a:ext cx="10332720" cy="758952"/>
          </a:xfrm>
          <a:prstGeom prst="roundRect">
            <a:avLst>
              <a:gd name="adj" fmla="val 9639"/>
            </a:avLst>
          </a:prstGeom>
          <a:solidFill>
            <a:srgbClr val="E6F1DF"/>
          </a:solidFill>
          <a:ln w="12700">
            <a:solidFill>
              <a:srgbClr val="E6F1DF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0" name="Text 8"/>
          <p:cNvSpPr/>
          <p:nvPr/>
        </p:nvSpPr>
        <p:spPr bwMode="auto">
          <a:xfrm>
            <a:off x="1005840" y="1591056"/>
            <a:ext cx="9875520" cy="46634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215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Достаточно выбрать поле, разделить его на контроль и обработку Агри39, пройти сезон и сравнить результат.</a:t>
            </a:r>
            <a:endParaRPr lang="en-US" sz="2150"/>
          </a:p>
        </p:txBody>
      </p:sp>
      <p:sp>
        <p:nvSpPr>
          <p:cNvPr id="11" name="Shape 9"/>
          <p:cNvSpPr/>
          <p:nvPr/>
        </p:nvSpPr>
        <p:spPr bwMode="auto">
          <a:xfrm>
            <a:off x="868680" y="2578608"/>
            <a:ext cx="5623560" cy="2697480"/>
          </a:xfrm>
          <a:prstGeom prst="roundRect">
            <a:avLst>
              <a:gd name="adj" fmla="val 2712"/>
            </a:avLst>
          </a:prstGeom>
          <a:solidFill>
            <a:srgbClr val="FAFCF7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2" name="Shape 10"/>
          <p:cNvSpPr/>
          <p:nvPr/>
        </p:nvSpPr>
        <p:spPr bwMode="auto">
          <a:xfrm>
            <a:off x="868680" y="2578608"/>
            <a:ext cx="73152" cy="269748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3" name="Text 11"/>
          <p:cNvSpPr/>
          <p:nvPr/>
        </p:nvSpPr>
        <p:spPr bwMode="auto">
          <a:xfrm>
            <a:off x="1069848" y="2734056"/>
            <a:ext cx="522122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Что сравниваем на демонстрационном участке</a:t>
            </a:r>
            <a:endParaRPr lang="en-US" sz="1700"/>
          </a:p>
        </p:txBody>
      </p:sp>
      <p:sp>
        <p:nvSpPr>
          <p:cNvPr id="14" name="Text 12"/>
          <p:cNvSpPr/>
          <p:nvPr/>
        </p:nvSpPr>
        <p:spPr bwMode="auto">
          <a:xfrm>
            <a:off x="1069848" y="3108960"/>
            <a:ext cx="5221224" cy="207568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70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развитие корня</a:t>
            </a:r>
            <a:endParaRPr lang="en-US" sz="1700"/>
          </a:p>
          <a:p>
            <a:pPr marL="0" indent="0">
              <a:buNone/>
            </a:pPr>
            <a:r>
              <a:rPr lang="en-US" sz="170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сила растения</a:t>
            </a:r>
            <a:endParaRPr lang="en-US" sz="1700"/>
          </a:p>
          <a:p>
            <a:pPr marL="0" indent="0">
              <a:buNone/>
            </a:pPr>
            <a:r>
              <a:rPr lang="en-US" sz="170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устойчивость к стрессу</a:t>
            </a:r>
            <a:endParaRPr lang="en-US" sz="1700"/>
          </a:p>
          <a:p>
            <a:pPr marL="0" indent="0">
              <a:buNone/>
            </a:pPr>
            <a:r>
              <a:rPr lang="en-US" sz="170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урожайность</a:t>
            </a:r>
            <a:endParaRPr lang="en-US" sz="1700"/>
          </a:p>
          <a:p>
            <a:pPr marL="0" indent="0">
              <a:buNone/>
            </a:pPr>
            <a:r>
              <a:rPr lang="en-US" sz="170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качество продукции</a:t>
            </a:r>
            <a:endParaRPr lang="en-US" sz="1700"/>
          </a:p>
          <a:p>
            <a:pPr marL="0" indent="0">
              <a:buNone/>
            </a:pPr>
            <a:r>
              <a:rPr lang="en-US" sz="170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экономика на гектар</a:t>
            </a:r>
            <a:endParaRPr lang="en-US" sz="1700"/>
          </a:p>
        </p:txBody>
      </p:sp>
      <p:sp>
        <p:nvSpPr>
          <p:cNvPr id="15" name="Shape 13"/>
          <p:cNvSpPr/>
          <p:nvPr/>
        </p:nvSpPr>
        <p:spPr bwMode="auto">
          <a:xfrm>
            <a:off x="7040880" y="2834640"/>
            <a:ext cx="3429000" cy="914400"/>
          </a:xfrm>
          <a:prstGeom prst="roundRect">
            <a:avLst>
              <a:gd name="adj" fmla="val 8000"/>
            </a:avLst>
          </a:prstGeom>
          <a:solidFill>
            <a:srgbClr val="F3E8C7"/>
          </a:solidFill>
          <a:ln w="12700">
            <a:solidFill>
              <a:srgbClr val="E6F1DF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6" name="Text 14"/>
          <p:cNvSpPr/>
          <p:nvPr/>
        </p:nvSpPr>
        <p:spPr bwMode="auto">
          <a:xfrm>
            <a:off x="7269480" y="2980944"/>
            <a:ext cx="2971800" cy="62179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29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Решение примет поле</a:t>
            </a:r>
            <a:endParaRPr lang="en-US" sz="2900"/>
          </a:p>
        </p:txBody>
      </p:sp>
      <p:sp>
        <p:nvSpPr>
          <p:cNvPr id="17" name="Text 15"/>
          <p:cNvSpPr/>
          <p:nvPr/>
        </p:nvSpPr>
        <p:spPr bwMode="auto">
          <a:xfrm>
            <a:off x="6949440" y="4069080"/>
            <a:ext cx="3611880" cy="59436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1750">
                <a:solidFill>
                  <a:srgbClr val="243022"/>
                </a:solidFill>
                <a:latin typeface="Arial"/>
                <a:ea typeface="Arial"/>
                <a:cs typeface="Arial"/>
              </a:rPr>
              <a:t>После демонстрационного участка клиент видит разницу не в презентации, а на своём поле.</a:t>
            </a:r>
            <a:endParaRPr lang="en-US" sz="1750"/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12191695" cy="73152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 bwMode="auto">
          <a:xfrm>
            <a:off x="0" y="6565392"/>
            <a:ext cx="12191695" cy="292608"/>
          </a:xfrm>
          <a:prstGeom prst="rect">
            <a:avLst/>
          </a:prstGeom>
          <a:solidFill>
            <a:srgbClr val="F2F6EA"/>
          </a:solidFill>
          <a:ln w="12700">
            <a:solidFill>
              <a:srgbClr val="F2F6E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 bwMode="auto">
          <a:xfrm>
            <a:off x="502920" y="6629400"/>
            <a:ext cx="10972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АГРИ39</a:t>
            </a:r>
            <a:endParaRPr lang="en-US" sz="750"/>
          </a:p>
        </p:txBody>
      </p:sp>
      <p:sp>
        <p:nvSpPr>
          <p:cNvPr id="5" name="Text 3"/>
          <p:cNvSpPr/>
          <p:nvPr/>
        </p:nvSpPr>
        <p:spPr bwMode="auto">
          <a:xfrm>
            <a:off x="11393424" y="6629400"/>
            <a:ext cx="4114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>
                <a:solidFill>
                  <a:srgbClr val="526250"/>
                </a:solidFill>
                <a:latin typeface="Arial"/>
                <a:ea typeface="Arial"/>
                <a:cs typeface="Arial"/>
              </a:rPr>
              <a:t>22</a:t>
            </a:r>
            <a:endParaRPr lang="en-US" sz="750"/>
          </a:p>
        </p:txBody>
      </p:sp>
      <p:sp>
        <p:nvSpPr>
          <p:cNvPr id="6" name="Text 4"/>
          <p:cNvSpPr/>
          <p:nvPr/>
        </p:nvSpPr>
        <p:spPr bwMode="auto">
          <a:xfrm>
            <a:off x="502920" y="384048"/>
            <a:ext cx="10469880" cy="530352"/>
          </a:xfrm>
          <a:prstGeom prst="rect">
            <a:avLst/>
          </a:prstGeom>
          <a:noFill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33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Предложение для партнёров и дистрибьюторов</a:t>
            </a:r>
            <a:endParaRPr lang="en-US" sz="3300"/>
          </a:p>
        </p:txBody>
      </p:sp>
      <p:sp>
        <p:nvSpPr>
          <p:cNvPr id="7" name="Shape 5"/>
          <p:cNvSpPr/>
          <p:nvPr/>
        </p:nvSpPr>
        <p:spPr bwMode="auto">
          <a:xfrm>
            <a:off x="502920" y="996696"/>
            <a:ext cx="1024128" cy="50292"/>
          </a:xfrm>
          <a:prstGeom prst="rect">
            <a:avLst/>
          </a:prstGeom>
          <a:solidFill>
            <a:srgbClr val="D9A441"/>
          </a:solidFill>
          <a:ln w="12700">
            <a:solidFill>
              <a:srgbClr val="D9A441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8" name="Text 6"/>
          <p:cNvSpPr/>
          <p:nvPr/>
        </p:nvSpPr>
        <p:spPr bwMode="auto">
          <a:xfrm>
            <a:off x="502920" y="1088136"/>
            <a:ext cx="10241280" cy="3017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>
                <a:solidFill>
                  <a:srgbClr val="526250"/>
                </a:solidFill>
                <a:latin typeface="Arial"/>
                <a:ea typeface="Arial"/>
                <a:cs typeface="Arial"/>
              </a:rPr>
              <a:t>Доказать результат в конкретном регионе, на конкретной культуре и в условиях хозяйства.</a:t>
            </a:r>
            <a:endParaRPr lang="en-US" sz="1450"/>
          </a:p>
        </p:txBody>
      </p:sp>
      <p:sp>
        <p:nvSpPr>
          <p:cNvPr id="9" name="Shape 7"/>
          <p:cNvSpPr/>
          <p:nvPr/>
        </p:nvSpPr>
        <p:spPr bwMode="auto">
          <a:xfrm>
            <a:off x="777240" y="1536192"/>
            <a:ext cx="10332720" cy="1463040"/>
          </a:xfrm>
          <a:prstGeom prst="roundRect">
            <a:avLst>
              <a:gd name="adj" fmla="val 5000"/>
            </a:avLst>
          </a:prstGeom>
          <a:solidFill>
            <a:srgbClr val="FAFCF7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0" name="Shape 8"/>
          <p:cNvSpPr/>
          <p:nvPr/>
        </p:nvSpPr>
        <p:spPr bwMode="auto">
          <a:xfrm>
            <a:off x="777240" y="1536192"/>
            <a:ext cx="73152" cy="146304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1" name="Text 9"/>
          <p:cNvSpPr/>
          <p:nvPr/>
        </p:nvSpPr>
        <p:spPr bwMode="auto">
          <a:xfrm>
            <a:off x="978408" y="1691640"/>
            <a:ext cx="993038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8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Предложение</a:t>
            </a:r>
            <a:endParaRPr lang="en-US" sz="1800"/>
          </a:p>
        </p:txBody>
      </p:sp>
      <p:sp>
        <p:nvSpPr>
          <p:cNvPr id="12" name="Text 10"/>
          <p:cNvSpPr/>
          <p:nvPr/>
        </p:nvSpPr>
        <p:spPr bwMode="auto">
          <a:xfrm>
            <a:off x="978408" y="2066544"/>
            <a:ext cx="9930384" cy="84124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2000">
                <a:solidFill>
                  <a:srgbClr val="243022"/>
                </a:solidFill>
                <a:latin typeface="Arial"/>
                <a:ea typeface="Arial"/>
                <a:cs typeface="Arial"/>
              </a:rPr>
              <a:t>Мы готовы заложить демонстрационные участки с партнёрами и хозяйствами в вашем регионе.</a:t>
            </a:r>
            <a:endParaRPr lang="en-US" sz="2000"/>
          </a:p>
        </p:txBody>
      </p:sp>
      <p:sp>
        <p:nvSpPr>
          <p:cNvPr id="13" name="Shape 11"/>
          <p:cNvSpPr/>
          <p:nvPr/>
        </p:nvSpPr>
        <p:spPr bwMode="auto">
          <a:xfrm>
            <a:off x="777240" y="3364992"/>
            <a:ext cx="4892039" cy="1481328"/>
          </a:xfrm>
          <a:prstGeom prst="roundRect">
            <a:avLst>
              <a:gd name="adj" fmla="val 4938"/>
            </a:avLst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4" name="Shape 12"/>
          <p:cNvSpPr/>
          <p:nvPr/>
        </p:nvSpPr>
        <p:spPr bwMode="auto">
          <a:xfrm>
            <a:off x="777240" y="3364992"/>
            <a:ext cx="73152" cy="1481328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5" name="Text 13"/>
          <p:cNvSpPr/>
          <p:nvPr/>
        </p:nvSpPr>
        <p:spPr bwMode="auto">
          <a:xfrm>
            <a:off x="978408" y="3520440"/>
            <a:ext cx="448970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Формат</a:t>
            </a:r>
            <a:endParaRPr lang="en-US" sz="1700"/>
          </a:p>
        </p:txBody>
      </p:sp>
      <p:sp>
        <p:nvSpPr>
          <p:cNvPr id="16" name="Text 14"/>
          <p:cNvSpPr/>
          <p:nvPr/>
        </p:nvSpPr>
        <p:spPr bwMode="auto">
          <a:xfrm>
            <a:off x="978408" y="3895343"/>
            <a:ext cx="4489704" cy="859536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650">
                <a:solidFill>
                  <a:srgbClr val="243022"/>
                </a:solidFill>
                <a:latin typeface="Arial"/>
                <a:ea typeface="Arial"/>
                <a:cs typeface="Arial"/>
              </a:rPr>
              <a:t>Контрольный участок + участок с Агри39 + фиксация затрат, развития растений, урожайности и качества.</a:t>
            </a:r>
            <a:endParaRPr lang="en-US" sz="1650"/>
          </a:p>
        </p:txBody>
      </p:sp>
      <p:sp>
        <p:nvSpPr>
          <p:cNvPr id="17" name="Shape 15"/>
          <p:cNvSpPr/>
          <p:nvPr/>
        </p:nvSpPr>
        <p:spPr bwMode="auto">
          <a:xfrm>
            <a:off x="6217920" y="3364992"/>
            <a:ext cx="4892039" cy="1481328"/>
          </a:xfrm>
          <a:prstGeom prst="roundRect">
            <a:avLst>
              <a:gd name="adj" fmla="val 4938"/>
            </a:avLst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8" name="Shape 16"/>
          <p:cNvSpPr/>
          <p:nvPr/>
        </p:nvSpPr>
        <p:spPr bwMode="auto">
          <a:xfrm>
            <a:off x="6217920" y="3364992"/>
            <a:ext cx="73152" cy="1481328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9" name="Text 17"/>
          <p:cNvSpPr/>
          <p:nvPr/>
        </p:nvSpPr>
        <p:spPr bwMode="auto">
          <a:xfrm>
            <a:off x="6419088" y="3520440"/>
            <a:ext cx="448970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Основа решения</a:t>
            </a:r>
            <a:endParaRPr lang="en-US" sz="1700"/>
          </a:p>
        </p:txBody>
      </p:sp>
      <p:sp>
        <p:nvSpPr>
          <p:cNvPr id="20" name="Text 18"/>
          <p:cNvSpPr/>
          <p:nvPr/>
        </p:nvSpPr>
        <p:spPr bwMode="auto">
          <a:xfrm>
            <a:off x="6419088" y="3895343"/>
            <a:ext cx="4489704" cy="859536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650">
                <a:solidFill>
                  <a:srgbClr val="243022"/>
                </a:solidFill>
                <a:latin typeface="Arial"/>
                <a:ea typeface="Arial"/>
                <a:cs typeface="Arial"/>
              </a:rPr>
              <a:t>Покупка и партнёрство обсуждаются после результата в поле.</a:t>
            </a:r>
            <a:endParaRPr lang="en-US" sz="1650"/>
          </a:p>
        </p:txBody>
      </p:sp>
      <p:sp>
        <p:nvSpPr>
          <p:cNvPr id="21" name="Shape 19"/>
          <p:cNvSpPr/>
          <p:nvPr/>
        </p:nvSpPr>
        <p:spPr bwMode="auto">
          <a:xfrm>
            <a:off x="1463040" y="5285232"/>
            <a:ext cx="9144000" cy="548640"/>
          </a:xfrm>
          <a:prstGeom prst="roundRect">
            <a:avLst>
              <a:gd name="adj" fmla="val 13333"/>
            </a:avLst>
          </a:prstGeom>
          <a:solidFill>
            <a:srgbClr val="E6F1DF"/>
          </a:solidFill>
          <a:ln w="12700">
            <a:solidFill>
              <a:srgbClr val="E6F1DF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22" name="Text 20"/>
          <p:cNvSpPr/>
          <p:nvPr/>
        </p:nvSpPr>
        <p:spPr bwMode="auto">
          <a:xfrm>
            <a:off x="1691640" y="5431536"/>
            <a:ext cx="8686800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23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Итог: считать не затраты на литр, а прибыль с гектара.</a:t>
            </a:r>
            <a:endParaRPr lang="en-US" sz="2300"/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12191695" cy="73152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 bwMode="auto">
          <a:xfrm>
            <a:off x="0" y="6565392"/>
            <a:ext cx="12191695" cy="292608"/>
          </a:xfrm>
          <a:prstGeom prst="rect">
            <a:avLst/>
          </a:prstGeom>
          <a:solidFill>
            <a:srgbClr val="F2F6EA"/>
          </a:solidFill>
          <a:ln w="12700">
            <a:solidFill>
              <a:srgbClr val="F2F6E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 bwMode="auto">
          <a:xfrm>
            <a:off x="502920" y="6629400"/>
            <a:ext cx="10972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АГРИ39</a:t>
            </a:r>
            <a:endParaRPr lang="en-US" sz="750"/>
          </a:p>
        </p:txBody>
      </p:sp>
      <p:sp>
        <p:nvSpPr>
          <p:cNvPr id="5" name="Text 3"/>
          <p:cNvSpPr/>
          <p:nvPr/>
        </p:nvSpPr>
        <p:spPr bwMode="auto">
          <a:xfrm>
            <a:off x="11393424" y="6629400"/>
            <a:ext cx="4114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>
                <a:solidFill>
                  <a:srgbClr val="526250"/>
                </a:solidFill>
                <a:latin typeface="Arial"/>
                <a:ea typeface="Arial"/>
                <a:cs typeface="Arial"/>
              </a:rPr>
              <a:t>23</a:t>
            </a:r>
            <a:endParaRPr lang="en-US" sz="750"/>
          </a:p>
        </p:txBody>
      </p:sp>
      <p:sp>
        <p:nvSpPr>
          <p:cNvPr id="6" name="Text 4"/>
          <p:cNvSpPr/>
          <p:nvPr/>
        </p:nvSpPr>
        <p:spPr bwMode="auto">
          <a:xfrm>
            <a:off x="502920" y="384048"/>
            <a:ext cx="10469880" cy="530352"/>
          </a:xfrm>
          <a:prstGeom prst="rect">
            <a:avLst/>
          </a:prstGeom>
          <a:noFill/>
        </p:spPr>
        <p:txBody>
          <a:bodyPr wrap="square" lIns="254" tIns="254" rIns="254" bIns="254" rtlCol="0" anchor="ctr">
            <a:normAutofit fontScale="92500"/>
          </a:bodyPr>
          <a:lstStyle/>
          <a:p>
            <a:pPr marL="0" indent="0">
              <a:buNone/>
            </a:pPr>
            <a:r>
              <a:rPr lang="en-US" sz="33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Итоговые ориентиры для разговора с хозяйством</a:t>
            </a:r>
            <a:endParaRPr lang="en-US" sz="3300"/>
          </a:p>
        </p:txBody>
      </p:sp>
      <p:sp>
        <p:nvSpPr>
          <p:cNvPr id="7" name="Shape 5"/>
          <p:cNvSpPr/>
          <p:nvPr/>
        </p:nvSpPr>
        <p:spPr bwMode="auto">
          <a:xfrm>
            <a:off x="502920" y="996696"/>
            <a:ext cx="1024128" cy="50292"/>
          </a:xfrm>
          <a:prstGeom prst="rect">
            <a:avLst/>
          </a:prstGeom>
          <a:solidFill>
            <a:srgbClr val="D9A441"/>
          </a:solidFill>
          <a:ln w="12700">
            <a:solidFill>
              <a:srgbClr val="D9A441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8" name="Text 6"/>
          <p:cNvSpPr/>
          <p:nvPr/>
        </p:nvSpPr>
        <p:spPr bwMode="auto">
          <a:xfrm>
            <a:off x="502920" y="1088136"/>
            <a:ext cx="10241280" cy="3017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>
                <a:solidFill>
                  <a:srgbClr val="526250"/>
                </a:solidFill>
                <a:latin typeface="Arial"/>
                <a:ea typeface="Arial"/>
                <a:cs typeface="Arial"/>
              </a:rPr>
              <a:t>Четыре цифры, которые легко проверить на демонстрационном участке.</a:t>
            </a:r>
            <a:endParaRPr lang="en-US" sz="1450"/>
          </a:p>
        </p:txBody>
      </p:sp>
      <p:sp>
        <p:nvSpPr>
          <p:cNvPr id="9" name="Shape 7"/>
          <p:cNvSpPr/>
          <p:nvPr/>
        </p:nvSpPr>
        <p:spPr bwMode="auto">
          <a:xfrm>
            <a:off x="777240" y="1600200"/>
            <a:ext cx="251460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0" name="Text 8"/>
          <p:cNvSpPr/>
          <p:nvPr/>
        </p:nvSpPr>
        <p:spPr bwMode="auto">
          <a:xfrm>
            <a:off x="850392" y="1719072"/>
            <a:ext cx="2368296" cy="38404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80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900 ₽/га</a:t>
            </a:r>
            <a:endParaRPr lang="en-US" sz="2800"/>
          </a:p>
        </p:txBody>
      </p:sp>
      <p:sp>
        <p:nvSpPr>
          <p:cNvPr id="11" name="Text 9"/>
          <p:cNvSpPr/>
          <p:nvPr/>
        </p:nvSpPr>
        <p:spPr bwMode="auto">
          <a:xfrm>
            <a:off x="850392" y="2176272"/>
            <a:ext cx="2368296" cy="31089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>
                <a:solidFill>
                  <a:srgbClr val="526250"/>
                </a:solidFill>
                <a:latin typeface="Arial"/>
                <a:ea typeface="Arial"/>
                <a:cs typeface="Arial"/>
              </a:rPr>
              <a:t>стоимость сезона</a:t>
            </a:r>
            <a:endParaRPr lang="en-US" sz="1100"/>
          </a:p>
        </p:txBody>
      </p:sp>
      <p:sp>
        <p:nvSpPr>
          <p:cNvPr id="12" name="Shape 10"/>
          <p:cNvSpPr/>
          <p:nvPr/>
        </p:nvSpPr>
        <p:spPr bwMode="auto">
          <a:xfrm>
            <a:off x="3520440" y="1600200"/>
            <a:ext cx="251460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3" name="Text 11"/>
          <p:cNvSpPr/>
          <p:nvPr/>
        </p:nvSpPr>
        <p:spPr bwMode="auto">
          <a:xfrm>
            <a:off x="3593592" y="1719072"/>
            <a:ext cx="2368296" cy="38404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80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4</a:t>
            </a:r>
            <a:endParaRPr lang="en-US" sz="2800"/>
          </a:p>
        </p:txBody>
      </p:sp>
      <p:sp>
        <p:nvSpPr>
          <p:cNvPr id="14" name="Text 12"/>
          <p:cNvSpPr/>
          <p:nvPr/>
        </p:nvSpPr>
        <p:spPr bwMode="auto">
          <a:xfrm>
            <a:off x="3593592" y="2176272"/>
            <a:ext cx="2368296" cy="31089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>
                <a:solidFill>
                  <a:srgbClr val="526250"/>
                </a:solidFill>
                <a:latin typeface="Arial"/>
                <a:ea typeface="Arial"/>
                <a:cs typeface="Arial"/>
              </a:rPr>
              <a:t>обработки</a:t>
            </a:r>
            <a:endParaRPr lang="en-US" sz="1100"/>
          </a:p>
        </p:txBody>
      </p:sp>
      <p:sp>
        <p:nvSpPr>
          <p:cNvPr id="15" name="Shape 13"/>
          <p:cNvSpPr/>
          <p:nvPr/>
        </p:nvSpPr>
        <p:spPr bwMode="auto">
          <a:xfrm>
            <a:off x="6263640" y="1600200"/>
            <a:ext cx="251460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6" name="Text 14"/>
          <p:cNvSpPr/>
          <p:nvPr/>
        </p:nvSpPr>
        <p:spPr bwMode="auto">
          <a:xfrm>
            <a:off x="6336792" y="1719072"/>
            <a:ext cx="2368296" cy="38404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80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+14%</a:t>
            </a:r>
            <a:endParaRPr lang="en-US" sz="2800"/>
          </a:p>
        </p:txBody>
      </p:sp>
      <p:sp>
        <p:nvSpPr>
          <p:cNvPr id="17" name="Text 15"/>
          <p:cNvSpPr/>
          <p:nvPr/>
        </p:nvSpPr>
        <p:spPr bwMode="auto">
          <a:xfrm>
            <a:off x="6336792" y="2176272"/>
            <a:ext cx="2368296" cy="31089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>
                <a:solidFill>
                  <a:srgbClr val="526250"/>
                </a:solidFill>
                <a:latin typeface="Arial"/>
                <a:ea typeface="Arial"/>
                <a:cs typeface="Arial"/>
              </a:rPr>
              <a:t>пшеница</a:t>
            </a:r>
            <a:endParaRPr lang="en-US" sz="1100"/>
          </a:p>
        </p:txBody>
      </p:sp>
      <p:sp>
        <p:nvSpPr>
          <p:cNvPr id="18" name="Shape 16"/>
          <p:cNvSpPr/>
          <p:nvPr/>
        </p:nvSpPr>
        <p:spPr bwMode="auto">
          <a:xfrm>
            <a:off x="9006840" y="1600200"/>
            <a:ext cx="2514600" cy="1325880"/>
          </a:xfrm>
          <a:prstGeom prst="roundRect">
            <a:avLst>
              <a:gd name="adj" fmla="val 5517"/>
            </a:avLst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9" name="Text 17"/>
          <p:cNvSpPr/>
          <p:nvPr/>
        </p:nvSpPr>
        <p:spPr bwMode="auto">
          <a:xfrm>
            <a:off x="9079992" y="1719072"/>
            <a:ext cx="2368296" cy="38404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80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+68%</a:t>
            </a:r>
            <a:endParaRPr lang="en-US" sz="2800"/>
          </a:p>
        </p:txBody>
      </p:sp>
      <p:sp>
        <p:nvSpPr>
          <p:cNvPr id="20" name="Text 18"/>
          <p:cNvSpPr/>
          <p:nvPr/>
        </p:nvSpPr>
        <p:spPr bwMode="auto">
          <a:xfrm>
            <a:off x="9079992" y="2176272"/>
            <a:ext cx="2368296" cy="31089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>
                <a:solidFill>
                  <a:srgbClr val="526250"/>
                </a:solidFill>
                <a:latin typeface="Arial"/>
                <a:ea typeface="Arial"/>
                <a:cs typeface="Arial"/>
              </a:rPr>
              <a:t>усвоение азота</a:t>
            </a:r>
            <a:endParaRPr lang="en-US" sz="1100"/>
          </a:p>
        </p:txBody>
      </p:sp>
      <p:sp>
        <p:nvSpPr>
          <p:cNvPr id="21" name="Shape 19"/>
          <p:cNvSpPr/>
          <p:nvPr/>
        </p:nvSpPr>
        <p:spPr bwMode="auto">
          <a:xfrm>
            <a:off x="1097280" y="3749040"/>
            <a:ext cx="9921240" cy="914400"/>
          </a:xfrm>
          <a:prstGeom prst="roundRect">
            <a:avLst>
              <a:gd name="adj" fmla="val 8000"/>
            </a:avLst>
          </a:prstGeom>
          <a:solidFill>
            <a:srgbClr val="E6F1DF"/>
          </a:solidFill>
          <a:ln w="12700">
            <a:solidFill>
              <a:srgbClr val="E6F1DF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22" name="Text 20"/>
          <p:cNvSpPr/>
          <p:nvPr/>
        </p:nvSpPr>
        <p:spPr bwMode="auto">
          <a:xfrm>
            <a:off x="1325880" y="3895343"/>
            <a:ext cx="9464040" cy="62179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z="24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Агри39 помогает почве работать лучше, растению — питаться эффективнее, а фермеру — получать больше результата с каждого сезона.</a:t>
            </a:r>
            <a:endParaRPr lang="en-US" sz="2400"/>
          </a:p>
        </p:txBody>
      </p:sp>
      <p:sp>
        <p:nvSpPr>
          <p:cNvPr id="23" name="Text 21"/>
          <p:cNvSpPr/>
          <p:nvPr/>
        </p:nvSpPr>
        <p:spPr bwMode="auto">
          <a:xfrm>
            <a:off x="1188720" y="5138928"/>
            <a:ext cx="9692640" cy="384048"/>
          </a:xfrm>
          <a:prstGeom prst="rect">
            <a:avLst/>
          </a:prstGeom>
          <a:noFill/>
        </p:spPr>
        <p:txBody>
          <a:bodyPr wrap="square" lIns="635" tIns="635" rIns="635" bIns="635" rtlCol="0" anchor="t"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sz="1750">
                <a:solidFill>
                  <a:srgbClr val="243022"/>
                </a:solidFill>
                <a:latin typeface="Arial"/>
                <a:ea typeface="Arial"/>
                <a:cs typeface="Arial"/>
              </a:rPr>
              <a:t>Проверка в поле даёт понятную и честную основу для дальнейшей поставки, партнёрства или дистрибуции.</a:t>
            </a:r>
            <a:endParaRPr lang="en-US" sz="1750"/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12191695" cy="73152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 bwMode="auto">
          <a:xfrm>
            <a:off x="0" y="6565392"/>
            <a:ext cx="12191695" cy="292608"/>
          </a:xfrm>
          <a:prstGeom prst="rect">
            <a:avLst/>
          </a:prstGeom>
          <a:solidFill>
            <a:srgbClr val="F2F6EA"/>
          </a:solidFill>
          <a:ln w="12700">
            <a:solidFill>
              <a:srgbClr val="F2F6E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 bwMode="auto">
          <a:xfrm>
            <a:off x="502920" y="6629400"/>
            <a:ext cx="10972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АГРИ39</a:t>
            </a:r>
            <a:endParaRPr lang="en-US" sz="750"/>
          </a:p>
        </p:txBody>
      </p:sp>
      <p:sp>
        <p:nvSpPr>
          <p:cNvPr id="5" name="Text 3"/>
          <p:cNvSpPr/>
          <p:nvPr/>
        </p:nvSpPr>
        <p:spPr bwMode="auto">
          <a:xfrm>
            <a:off x="11393424" y="6629400"/>
            <a:ext cx="4114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>
                <a:solidFill>
                  <a:srgbClr val="526250"/>
                </a:solidFill>
                <a:latin typeface="Arial"/>
                <a:ea typeface="Arial"/>
                <a:cs typeface="Arial"/>
              </a:rPr>
              <a:t>24</a:t>
            </a:r>
            <a:endParaRPr lang="en-US" sz="750"/>
          </a:p>
        </p:txBody>
      </p:sp>
      <p:sp>
        <p:nvSpPr>
          <p:cNvPr id="6" name="Text 4"/>
          <p:cNvSpPr/>
          <p:nvPr/>
        </p:nvSpPr>
        <p:spPr bwMode="auto">
          <a:xfrm>
            <a:off x="502920" y="384048"/>
            <a:ext cx="10469880" cy="530352"/>
          </a:xfrm>
          <a:prstGeom prst="rect">
            <a:avLst/>
          </a:prstGeom>
          <a:noFill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33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Следующий шаг</a:t>
            </a:r>
            <a:endParaRPr lang="en-US" sz="3300"/>
          </a:p>
        </p:txBody>
      </p:sp>
      <p:sp>
        <p:nvSpPr>
          <p:cNvPr id="7" name="Shape 5"/>
          <p:cNvSpPr/>
          <p:nvPr/>
        </p:nvSpPr>
        <p:spPr bwMode="auto">
          <a:xfrm>
            <a:off x="502920" y="996696"/>
            <a:ext cx="1024128" cy="50292"/>
          </a:xfrm>
          <a:prstGeom prst="rect">
            <a:avLst/>
          </a:prstGeom>
          <a:solidFill>
            <a:srgbClr val="D9A441"/>
          </a:solidFill>
          <a:ln w="12700">
            <a:solidFill>
              <a:srgbClr val="D9A441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8" name="Text 6"/>
          <p:cNvSpPr/>
          <p:nvPr/>
        </p:nvSpPr>
        <p:spPr bwMode="auto">
          <a:xfrm>
            <a:off x="502920" y="1088136"/>
            <a:ext cx="10241280" cy="3017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>
                <a:solidFill>
                  <a:srgbClr val="526250"/>
                </a:solidFill>
                <a:latin typeface="Arial"/>
                <a:ea typeface="Arial"/>
                <a:cs typeface="Arial"/>
              </a:rPr>
              <a:t>Перейти от разговора к проверке результата в поле.</a:t>
            </a:r>
            <a:endParaRPr lang="en-US" sz="1450"/>
          </a:p>
        </p:txBody>
      </p:sp>
      <p:sp>
        <p:nvSpPr>
          <p:cNvPr id="9" name="Shape 7"/>
          <p:cNvSpPr/>
          <p:nvPr/>
        </p:nvSpPr>
        <p:spPr bwMode="auto">
          <a:xfrm>
            <a:off x="914400" y="1417320"/>
            <a:ext cx="1051560" cy="475488"/>
          </a:xfrm>
          <a:prstGeom prst="rect">
            <a:avLst/>
          </a:prstGeom>
          <a:solidFill>
            <a:srgbClr val="236E3A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0" name="Text 8"/>
          <p:cNvSpPr/>
          <p:nvPr/>
        </p:nvSpPr>
        <p:spPr bwMode="auto">
          <a:xfrm>
            <a:off x="978408" y="1458468"/>
            <a:ext cx="923544" cy="39319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55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Шаг</a:t>
            </a:r>
            <a:endParaRPr lang="en-US" sz="1550"/>
          </a:p>
        </p:txBody>
      </p:sp>
      <p:sp>
        <p:nvSpPr>
          <p:cNvPr id="11" name="Shape 9"/>
          <p:cNvSpPr/>
          <p:nvPr/>
        </p:nvSpPr>
        <p:spPr bwMode="auto">
          <a:xfrm>
            <a:off x="1965960" y="1417320"/>
            <a:ext cx="9235440" cy="475488"/>
          </a:xfrm>
          <a:prstGeom prst="rect">
            <a:avLst/>
          </a:prstGeom>
          <a:solidFill>
            <a:srgbClr val="236E3A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2" name="Text 10"/>
          <p:cNvSpPr/>
          <p:nvPr/>
        </p:nvSpPr>
        <p:spPr bwMode="auto">
          <a:xfrm>
            <a:off x="2029968" y="1458468"/>
            <a:ext cx="9107424" cy="39319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55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Что делаем</a:t>
            </a:r>
            <a:endParaRPr lang="en-US" sz="1550"/>
          </a:p>
        </p:txBody>
      </p:sp>
      <p:sp>
        <p:nvSpPr>
          <p:cNvPr id="13" name="Shape 11"/>
          <p:cNvSpPr/>
          <p:nvPr/>
        </p:nvSpPr>
        <p:spPr bwMode="auto">
          <a:xfrm>
            <a:off x="914400" y="1892808"/>
            <a:ext cx="10515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4" name="Text 12"/>
          <p:cNvSpPr/>
          <p:nvPr/>
        </p:nvSpPr>
        <p:spPr bwMode="auto">
          <a:xfrm>
            <a:off x="978408" y="1933955"/>
            <a:ext cx="923544" cy="46634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50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1</a:t>
            </a:r>
            <a:endParaRPr lang="en-US" sz="1500"/>
          </a:p>
        </p:txBody>
      </p:sp>
      <p:sp>
        <p:nvSpPr>
          <p:cNvPr id="15" name="Shape 13"/>
          <p:cNvSpPr/>
          <p:nvPr/>
        </p:nvSpPr>
        <p:spPr bwMode="auto">
          <a:xfrm>
            <a:off x="1965960" y="1892808"/>
            <a:ext cx="923544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6" name="Text 14"/>
          <p:cNvSpPr/>
          <p:nvPr/>
        </p:nvSpPr>
        <p:spPr bwMode="auto">
          <a:xfrm>
            <a:off x="2029968" y="1933955"/>
            <a:ext cx="9107424" cy="46634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500">
                <a:solidFill>
                  <a:srgbClr val="243022"/>
                </a:solidFill>
                <a:latin typeface="Arial"/>
                <a:ea typeface="Arial"/>
                <a:cs typeface="Arial"/>
              </a:rPr>
              <a:t>Выбираем культуру, поле и площадь демонстрационного участка</a:t>
            </a:r>
            <a:endParaRPr lang="en-US" sz="1500"/>
          </a:p>
        </p:txBody>
      </p:sp>
      <p:sp>
        <p:nvSpPr>
          <p:cNvPr id="17" name="Shape 15"/>
          <p:cNvSpPr/>
          <p:nvPr/>
        </p:nvSpPr>
        <p:spPr bwMode="auto">
          <a:xfrm>
            <a:off x="914400" y="2441448"/>
            <a:ext cx="1051560" cy="548640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8" name="Text 16"/>
          <p:cNvSpPr/>
          <p:nvPr/>
        </p:nvSpPr>
        <p:spPr bwMode="auto">
          <a:xfrm>
            <a:off x="978408" y="2482596"/>
            <a:ext cx="923544" cy="46634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50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2</a:t>
            </a:r>
            <a:endParaRPr lang="en-US" sz="1500"/>
          </a:p>
        </p:txBody>
      </p:sp>
      <p:sp>
        <p:nvSpPr>
          <p:cNvPr id="19" name="Shape 17"/>
          <p:cNvSpPr/>
          <p:nvPr/>
        </p:nvSpPr>
        <p:spPr bwMode="auto">
          <a:xfrm>
            <a:off x="1965960" y="2441448"/>
            <a:ext cx="9235440" cy="548640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0" name="Text 18"/>
          <p:cNvSpPr/>
          <p:nvPr/>
        </p:nvSpPr>
        <p:spPr bwMode="auto">
          <a:xfrm>
            <a:off x="2029968" y="2482596"/>
            <a:ext cx="9107424" cy="46634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500">
                <a:solidFill>
                  <a:srgbClr val="243022"/>
                </a:solidFill>
                <a:latin typeface="Arial"/>
                <a:ea typeface="Arial"/>
                <a:cs typeface="Arial"/>
              </a:rPr>
              <a:t>Делим участок на контроль и обработку Агри39</a:t>
            </a:r>
            <a:endParaRPr lang="en-US" sz="1500"/>
          </a:p>
        </p:txBody>
      </p:sp>
      <p:sp>
        <p:nvSpPr>
          <p:cNvPr id="21" name="Shape 19"/>
          <p:cNvSpPr/>
          <p:nvPr/>
        </p:nvSpPr>
        <p:spPr bwMode="auto">
          <a:xfrm>
            <a:off x="914400" y="2990088"/>
            <a:ext cx="10515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2" name="Text 20"/>
          <p:cNvSpPr/>
          <p:nvPr/>
        </p:nvSpPr>
        <p:spPr bwMode="auto">
          <a:xfrm>
            <a:off x="978408" y="3031235"/>
            <a:ext cx="923544" cy="46634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50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3</a:t>
            </a:r>
            <a:endParaRPr lang="en-US" sz="1500"/>
          </a:p>
        </p:txBody>
      </p:sp>
      <p:sp>
        <p:nvSpPr>
          <p:cNvPr id="23" name="Shape 21"/>
          <p:cNvSpPr/>
          <p:nvPr/>
        </p:nvSpPr>
        <p:spPr bwMode="auto">
          <a:xfrm>
            <a:off x="1965960" y="2990088"/>
            <a:ext cx="923544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4" name="Text 22"/>
          <p:cNvSpPr/>
          <p:nvPr/>
        </p:nvSpPr>
        <p:spPr bwMode="auto">
          <a:xfrm>
            <a:off x="2029968" y="3031235"/>
            <a:ext cx="9107424" cy="46634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500">
                <a:solidFill>
                  <a:srgbClr val="243022"/>
                </a:solidFill>
                <a:latin typeface="Arial"/>
                <a:ea typeface="Arial"/>
                <a:cs typeface="Arial"/>
              </a:rPr>
              <a:t>Проводим сезонную схему: 1,2 л/га, 4 обработки</a:t>
            </a:r>
            <a:endParaRPr lang="en-US" sz="1500"/>
          </a:p>
        </p:txBody>
      </p:sp>
      <p:sp>
        <p:nvSpPr>
          <p:cNvPr id="25" name="Shape 23"/>
          <p:cNvSpPr/>
          <p:nvPr/>
        </p:nvSpPr>
        <p:spPr bwMode="auto">
          <a:xfrm>
            <a:off x="914400" y="3538728"/>
            <a:ext cx="1051560" cy="621792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6" name="Text 24"/>
          <p:cNvSpPr/>
          <p:nvPr/>
        </p:nvSpPr>
        <p:spPr bwMode="auto">
          <a:xfrm>
            <a:off x="978408" y="3579876"/>
            <a:ext cx="923544" cy="53949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50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4</a:t>
            </a:r>
            <a:endParaRPr lang="en-US" sz="1500"/>
          </a:p>
        </p:txBody>
      </p:sp>
      <p:sp>
        <p:nvSpPr>
          <p:cNvPr id="27" name="Shape 25"/>
          <p:cNvSpPr/>
          <p:nvPr/>
        </p:nvSpPr>
        <p:spPr bwMode="auto">
          <a:xfrm>
            <a:off x="1965960" y="3538728"/>
            <a:ext cx="9235440" cy="621792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8" name="Text 26"/>
          <p:cNvSpPr/>
          <p:nvPr/>
        </p:nvSpPr>
        <p:spPr bwMode="auto">
          <a:xfrm>
            <a:off x="2029968" y="3579876"/>
            <a:ext cx="9107424" cy="53949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500">
                <a:solidFill>
                  <a:srgbClr val="243022"/>
                </a:solidFill>
                <a:latin typeface="Arial"/>
                <a:ea typeface="Arial"/>
                <a:cs typeface="Arial"/>
              </a:rPr>
              <a:t>Фиксируем развитие растений, урожайность, качество и экономику</a:t>
            </a:r>
            <a:endParaRPr lang="en-US" sz="1500"/>
          </a:p>
        </p:txBody>
      </p:sp>
      <p:sp>
        <p:nvSpPr>
          <p:cNvPr id="29" name="Shape 27"/>
          <p:cNvSpPr/>
          <p:nvPr/>
        </p:nvSpPr>
        <p:spPr bwMode="auto">
          <a:xfrm>
            <a:off x="914400" y="4160519"/>
            <a:ext cx="105156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30" name="Text 28"/>
          <p:cNvSpPr/>
          <p:nvPr/>
        </p:nvSpPr>
        <p:spPr bwMode="auto">
          <a:xfrm>
            <a:off x="978408" y="4201668"/>
            <a:ext cx="923544" cy="6035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50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5</a:t>
            </a:r>
            <a:endParaRPr lang="en-US" sz="1500"/>
          </a:p>
        </p:txBody>
      </p:sp>
      <p:sp>
        <p:nvSpPr>
          <p:cNvPr id="31" name="Shape 29"/>
          <p:cNvSpPr/>
          <p:nvPr/>
        </p:nvSpPr>
        <p:spPr bwMode="auto">
          <a:xfrm>
            <a:off x="1965960" y="4160519"/>
            <a:ext cx="923544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32" name="Text 30"/>
          <p:cNvSpPr/>
          <p:nvPr/>
        </p:nvSpPr>
        <p:spPr bwMode="auto">
          <a:xfrm>
            <a:off x="2029968" y="4201668"/>
            <a:ext cx="9107424" cy="60350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500">
                <a:solidFill>
                  <a:srgbClr val="243022"/>
                </a:solidFill>
                <a:latin typeface="Arial"/>
                <a:ea typeface="Arial"/>
                <a:cs typeface="Arial"/>
              </a:rPr>
              <a:t>После результата обсуждаем поставку, партнёрство или дистрибуцию</a:t>
            </a:r>
            <a:endParaRPr lang="en-US" sz="1500"/>
          </a:p>
        </p:txBody>
      </p:sp>
      <p:sp>
        <p:nvSpPr>
          <p:cNvPr id="33" name="Shape 31"/>
          <p:cNvSpPr/>
          <p:nvPr/>
        </p:nvSpPr>
        <p:spPr bwMode="auto">
          <a:xfrm>
            <a:off x="1005840" y="5102352"/>
            <a:ext cx="10104120" cy="566928"/>
          </a:xfrm>
          <a:prstGeom prst="roundRect">
            <a:avLst>
              <a:gd name="adj" fmla="val 12903"/>
            </a:avLst>
          </a:prstGeom>
          <a:solidFill>
            <a:srgbClr val="E6F1DF"/>
          </a:solidFill>
          <a:ln w="12700">
            <a:solidFill>
              <a:srgbClr val="E6F1DF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34" name="Text 32"/>
          <p:cNvSpPr/>
          <p:nvPr/>
        </p:nvSpPr>
        <p:spPr bwMode="auto">
          <a:xfrm>
            <a:off x="1234440" y="5248656"/>
            <a:ext cx="9646920" cy="27432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sz="23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Оставьте заявку на демонстрационный участок Агри39 в вашем регионе.</a:t>
            </a:r>
            <a:endParaRPr lang="en-US" sz="2300"/>
          </a:p>
        </p:txBody>
      </p:sp>
      <p:sp>
        <p:nvSpPr>
          <p:cNvPr id="35" name="Text 33"/>
          <p:cNvSpPr/>
          <p:nvPr/>
        </p:nvSpPr>
        <p:spPr bwMode="auto">
          <a:xfrm>
            <a:off x="1005840" y="5806440"/>
            <a:ext cx="10104120" cy="27432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55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Попробуйте Агри39 на своём поле — и сравните результат не по словам, а по урожаю.</a:t>
            </a:r>
            <a:endParaRPr lang="en-US" sz="155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12191695" cy="73152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 bwMode="auto">
          <a:xfrm>
            <a:off x="0" y="6565392"/>
            <a:ext cx="12191695" cy="292608"/>
          </a:xfrm>
          <a:prstGeom prst="rect">
            <a:avLst/>
          </a:prstGeom>
          <a:solidFill>
            <a:srgbClr val="F2F6EA"/>
          </a:solidFill>
          <a:ln w="12700">
            <a:solidFill>
              <a:srgbClr val="F2F6E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 bwMode="auto">
          <a:xfrm>
            <a:off x="502920" y="6629400"/>
            <a:ext cx="10972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АГРИ39</a:t>
            </a:r>
            <a:endParaRPr lang="en-US" sz="750"/>
          </a:p>
        </p:txBody>
      </p:sp>
      <p:sp>
        <p:nvSpPr>
          <p:cNvPr id="5" name="Text 3"/>
          <p:cNvSpPr/>
          <p:nvPr/>
        </p:nvSpPr>
        <p:spPr bwMode="auto">
          <a:xfrm>
            <a:off x="11393424" y="6629400"/>
            <a:ext cx="4114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>
                <a:solidFill>
                  <a:srgbClr val="526250"/>
                </a:solidFill>
                <a:latin typeface="Arial"/>
                <a:ea typeface="Arial"/>
                <a:cs typeface="Arial"/>
              </a:rPr>
              <a:t>03</a:t>
            </a:r>
            <a:endParaRPr lang="en-US" sz="750"/>
          </a:p>
        </p:txBody>
      </p:sp>
      <p:sp>
        <p:nvSpPr>
          <p:cNvPr id="6" name="Text 4"/>
          <p:cNvSpPr/>
          <p:nvPr/>
        </p:nvSpPr>
        <p:spPr bwMode="auto">
          <a:xfrm>
            <a:off x="502920" y="384048"/>
            <a:ext cx="10469880" cy="530352"/>
          </a:xfrm>
          <a:prstGeom prst="rect">
            <a:avLst/>
          </a:prstGeom>
          <a:noFill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33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Защитные свойства Агри39-гумат</a:t>
            </a:r>
            <a:endParaRPr lang="en-US" sz="3300"/>
          </a:p>
        </p:txBody>
      </p:sp>
      <p:sp>
        <p:nvSpPr>
          <p:cNvPr id="7" name="Shape 5"/>
          <p:cNvSpPr/>
          <p:nvPr/>
        </p:nvSpPr>
        <p:spPr bwMode="auto">
          <a:xfrm>
            <a:off x="502920" y="996696"/>
            <a:ext cx="1024128" cy="50292"/>
          </a:xfrm>
          <a:prstGeom prst="rect">
            <a:avLst/>
          </a:prstGeom>
          <a:solidFill>
            <a:srgbClr val="D9A441"/>
          </a:solidFill>
          <a:ln w="12700">
            <a:solidFill>
              <a:srgbClr val="D9A441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8" name="Text 6"/>
          <p:cNvSpPr/>
          <p:nvPr/>
        </p:nvSpPr>
        <p:spPr bwMode="auto">
          <a:xfrm>
            <a:off x="502920" y="1088136"/>
            <a:ext cx="10241280" cy="3017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>
                <a:solidFill>
                  <a:srgbClr val="526250"/>
                </a:solidFill>
                <a:latin typeface="Arial"/>
                <a:ea typeface="Arial"/>
                <a:cs typeface="Arial"/>
              </a:rPr>
              <a:t>Гуматы помогают снизить риски загрязнения почвы и растения.</a:t>
            </a:r>
            <a:endParaRPr lang="en-US" sz="1450"/>
          </a:p>
        </p:txBody>
      </p:sp>
      <p:sp>
        <p:nvSpPr>
          <p:cNvPr id="9" name="Shape 7"/>
          <p:cNvSpPr/>
          <p:nvPr/>
        </p:nvSpPr>
        <p:spPr bwMode="auto">
          <a:xfrm>
            <a:off x="658368" y="1600200"/>
            <a:ext cx="5257800" cy="4343400"/>
          </a:xfrm>
          <a:prstGeom prst="roundRect">
            <a:avLst>
              <a:gd name="adj" fmla="val 1684"/>
            </a:avLst>
          </a:prstGeom>
          <a:solidFill>
            <a:srgbClr val="FAFCF7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0" name="Shape 8"/>
          <p:cNvSpPr/>
          <p:nvPr/>
        </p:nvSpPr>
        <p:spPr bwMode="auto">
          <a:xfrm>
            <a:off x="658368" y="1600200"/>
            <a:ext cx="73152" cy="434340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1" name="Text 9"/>
          <p:cNvSpPr/>
          <p:nvPr/>
        </p:nvSpPr>
        <p:spPr bwMode="auto">
          <a:xfrm>
            <a:off x="859536" y="1755648"/>
            <a:ext cx="485546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Тяжёлые металлы и радионуклиды</a:t>
            </a:r>
            <a:endParaRPr lang="en-US" sz="1700"/>
          </a:p>
        </p:txBody>
      </p:sp>
      <p:sp>
        <p:nvSpPr>
          <p:cNvPr id="12" name="Text 10"/>
          <p:cNvSpPr/>
          <p:nvPr/>
        </p:nvSpPr>
        <p:spPr bwMode="auto">
          <a:xfrm>
            <a:off x="859536" y="2130552"/>
            <a:ext cx="4855464" cy="372160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65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Связывают свинец, ртуть, никель, кадмий и другие соединения.</a:t>
            </a:r>
            <a:endParaRPr lang="en-US" sz="1650"/>
          </a:p>
          <a:p>
            <a:pPr marL="0" indent="0">
              <a:buNone/>
            </a:pPr>
            <a:r>
              <a:rPr lang="en-US" sz="165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Образуются нерастворимые малоподвижные комплексы.</a:t>
            </a:r>
            <a:endParaRPr lang="en-US" sz="1650"/>
          </a:p>
          <a:p>
            <a:pPr marL="0" indent="0">
              <a:buNone/>
            </a:pPr>
            <a:r>
              <a:rPr lang="en-US" sz="165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Вредные элементы выводятся из активного круговорота веществ в почве.</a:t>
            </a:r>
            <a:endParaRPr lang="en-US" sz="1650"/>
          </a:p>
        </p:txBody>
      </p:sp>
      <p:sp>
        <p:nvSpPr>
          <p:cNvPr id="13" name="Shape 11"/>
          <p:cNvSpPr/>
          <p:nvPr/>
        </p:nvSpPr>
        <p:spPr bwMode="auto">
          <a:xfrm>
            <a:off x="6263640" y="1600200"/>
            <a:ext cx="5257800" cy="4343400"/>
          </a:xfrm>
          <a:prstGeom prst="roundRect">
            <a:avLst>
              <a:gd name="adj" fmla="val 1684"/>
            </a:avLst>
          </a:prstGeom>
          <a:solidFill>
            <a:srgbClr val="FAFCF7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4" name="Shape 12"/>
          <p:cNvSpPr/>
          <p:nvPr/>
        </p:nvSpPr>
        <p:spPr bwMode="auto">
          <a:xfrm>
            <a:off x="6263640" y="1600200"/>
            <a:ext cx="73152" cy="434340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5" name="Text 13"/>
          <p:cNvSpPr/>
          <p:nvPr/>
        </p:nvSpPr>
        <p:spPr bwMode="auto">
          <a:xfrm>
            <a:off x="6464808" y="1755648"/>
            <a:ext cx="485546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Органические токсины</a:t>
            </a:r>
            <a:endParaRPr lang="en-US" sz="1700"/>
          </a:p>
        </p:txBody>
      </p:sp>
      <p:sp>
        <p:nvSpPr>
          <p:cNvPr id="16" name="Text 14"/>
          <p:cNvSpPr/>
          <p:nvPr/>
        </p:nvSpPr>
        <p:spPr bwMode="auto">
          <a:xfrm>
            <a:off x="6464808" y="2130552"/>
            <a:ext cx="4855464" cy="372160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65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Ускоряют разложение токсичных органических соединений.</a:t>
            </a:r>
            <a:endParaRPr lang="en-US" sz="1650"/>
          </a:p>
          <a:p>
            <a:pPr marL="0" indent="0">
              <a:buNone/>
            </a:pPr>
            <a:r>
              <a:rPr lang="en-US" sz="165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Сорбируют труднодоступные органические вещества.</a:t>
            </a:r>
            <a:endParaRPr lang="en-US" sz="1650"/>
          </a:p>
          <a:p>
            <a:pPr marL="0" indent="0">
              <a:buNone/>
            </a:pPr>
            <a:r>
              <a:rPr lang="en-US" sz="1650">
                <a:solidFill>
                  <a:srgbClr val="243022"/>
                </a:solidFill>
                <a:latin typeface="Arial"/>
                <a:ea typeface="Arial"/>
                <a:cs typeface="Arial"/>
              </a:rPr>
              <a:t>• Снижают токсичность для растения и конечной продукции.</a:t>
            </a:r>
            <a:endParaRPr lang="en-US" sz="1650"/>
          </a:p>
        </p:txBody>
      </p:sp>
      <p:sp>
        <p:nvSpPr>
          <p:cNvPr id="17" name="Shape 15"/>
          <p:cNvSpPr/>
          <p:nvPr/>
        </p:nvSpPr>
        <p:spPr bwMode="auto">
          <a:xfrm>
            <a:off x="1965960" y="5998464"/>
            <a:ext cx="8138160" cy="402336"/>
          </a:xfrm>
          <a:prstGeom prst="roundRect">
            <a:avLst>
              <a:gd name="adj" fmla="val 18182"/>
            </a:avLst>
          </a:prstGeom>
          <a:solidFill>
            <a:srgbClr val="E6F1DF"/>
          </a:solidFill>
          <a:ln w="12700">
            <a:solidFill>
              <a:srgbClr val="E6F1DF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8" name="Text 16"/>
          <p:cNvSpPr/>
          <p:nvPr/>
        </p:nvSpPr>
        <p:spPr bwMode="auto">
          <a:xfrm>
            <a:off x="2194560" y="6016752"/>
            <a:ext cx="7680960" cy="38404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Итог: продукция с таких почв становится более экологичной.</a:t>
            </a:r>
            <a:endParaRPr lang="en-US" sz="1800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12191695" cy="73152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 bwMode="auto">
          <a:xfrm>
            <a:off x="0" y="6565392"/>
            <a:ext cx="12191695" cy="292608"/>
          </a:xfrm>
          <a:prstGeom prst="rect">
            <a:avLst/>
          </a:prstGeom>
          <a:solidFill>
            <a:srgbClr val="F2F6EA"/>
          </a:solidFill>
          <a:ln w="12700">
            <a:solidFill>
              <a:srgbClr val="F2F6E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 bwMode="auto">
          <a:xfrm>
            <a:off x="502920" y="6629400"/>
            <a:ext cx="10972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АГРИ39</a:t>
            </a:r>
            <a:endParaRPr lang="en-US" sz="750"/>
          </a:p>
        </p:txBody>
      </p:sp>
      <p:sp>
        <p:nvSpPr>
          <p:cNvPr id="5" name="Text 3"/>
          <p:cNvSpPr/>
          <p:nvPr/>
        </p:nvSpPr>
        <p:spPr bwMode="auto">
          <a:xfrm>
            <a:off x="11393424" y="6629400"/>
            <a:ext cx="4114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>
                <a:solidFill>
                  <a:srgbClr val="526250"/>
                </a:solidFill>
                <a:latin typeface="Arial"/>
                <a:ea typeface="Arial"/>
                <a:cs typeface="Arial"/>
              </a:rPr>
              <a:t>10</a:t>
            </a:r>
            <a:endParaRPr lang="en-US" sz="750"/>
          </a:p>
        </p:txBody>
      </p:sp>
      <p:sp>
        <p:nvSpPr>
          <p:cNvPr id="6" name="Text 4"/>
          <p:cNvSpPr/>
          <p:nvPr/>
        </p:nvSpPr>
        <p:spPr bwMode="auto">
          <a:xfrm>
            <a:off x="502920" y="384048"/>
            <a:ext cx="10469880" cy="530352"/>
          </a:xfrm>
          <a:prstGeom prst="rect">
            <a:avLst/>
          </a:prstGeom>
          <a:noFill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33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Экономика на гектар: простое сравнение</a:t>
            </a:r>
            <a:endParaRPr lang="en-US" sz="3300"/>
          </a:p>
        </p:txBody>
      </p:sp>
      <p:sp>
        <p:nvSpPr>
          <p:cNvPr id="7" name="Shape 5"/>
          <p:cNvSpPr/>
          <p:nvPr/>
        </p:nvSpPr>
        <p:spPr bwMode="auto">
          <a:xfrm>
            <a:off x="502920" y="996696"/>
            <a:ext cx="1024128" cy="50292"/>
          </a:xfrm>
          <a:prstGeom prst="rect">
            <a:avLst/>
          </a:prstGeom>
          <a:solidFill>
            <a:srgbClr val="D9A441"/>
          </a:solidFill>
          <a:ln w="12700">
            <a:solidFill>
              <a:srgbClr val="D9A441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8" name="Text 6"/>
          <p:cNvSpPr/>
          <p:nvPr/>
        </p:nvSpPr>
        <p:spPr bwMode="auto">
          <a:xfrm>
            <a:off x="502920" y="1088136"/>
            <a:ext cx="10241280" cy="3017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>
                <a:solidFill>
                  <a:srgbClr val="526250"/>
                </a:solidFill>
                <a:latin typeface="Arial"/>
                <a:ea typeface="Arial"/>
                <a:cs typeface="Arial"/>
              </a:rPr>
              <a:t>Расчёт по исходным данным: селитра 23 000 ₽/т, 400 кг/га; Агри39 750 ₽/л, 1,2 л/га за сезон.</a:t>
            </a:r>
            <a:endParaRPr lang="en-US" sz="1450"/>
          </a:p>
        </p:txBody>
      </p:sp>
      <p:sp>
        <p:nvSpPr>
          <p:cNvPr id="9" name="Shape 7"/>
          <p:cNvSpPr/>
          <p:nvPr/>
        </p:nvSpPr>
        <p:spPr bwMode="auto">
          <a:xfrm>
            <a:off x="731520" y="1627632"/>
            <a:ext cx="5074920" cy="2240280"/>
          </a:xfrm>
          <a:prstGeom prst="roundRect">
            <a:avLst>
              <a:gd name="adj" fmla="val 3265"/>
            </a:avLst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0" name="Shape 8"/>
          <p:cNvSpPr/>
          <p:nvPr/>
        </p:nvSpPr>
        <p:spPr bwMode="auto">
          <a:xfrm>
            <a:off x="731520" y="1627632"/>
            <a:ext cx="73152" cy="224028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1" name="Text 9"/>
          <p:cNvSpPr/>
          <p:nvPr/>
        </p:nvSpPr>
        <p:spPr bwMode="auto">
          <a:xfrm>
            <a:off x="932688" y="1783080"/>
            <a:ext cx="467258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800" b="1">
                <a:solidFill>
                  <a:srgbClr val="9B3A32"/>
                </a:solidFill>
                <a:latin typeface="Arial"/>
                <a:ea typeface="Arial"/>
                <a:cs typeface="Arial"/>
              </a:rPr>
              <a:t>Аммиачная селитра</a:t>
            </a:r>
            <a:endParaRPr lang="en-US" sz="1800"/>
          </a:p>
        </p:txBody>
      </p:sp>
      <p:sp>
        <p:nvSpPr>
          <p:cNvPr id="12" name="Text 10"/>
          <p:cNvSpPr/>
          <p:nvPr/>
        </p:nvSpPr>
        <p:spPr bwMode="auto">
          <a:xfrm>
            <a:off x="932688" y="2157984"/>
            <a:ext cx="4672584" cy="161848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2200">
                <a:solidFill>
                  <a:srgbClr val="243022"/>
                </a:solidFill>
                <a:latin typeface="Arial"/>
                <a:ea typeface="Arial"/>
                <a:cs typeface="Arial"/>
              </a:rPr>
              <a:t>400 кг × 23 </a:t>
            </a:r>
            <a:r>
              <a:rPr lang="ru-RU" sz="2200">
                <a:solidFill>
                  <a:srgbClr val="243022"/>
                </a:solidFill>
                <a:latin typeface="Arial"/>
                <a:ea typeface="Arial"/>
                <a:cs typeface="Arial"/>
              </a:rPr>
              <a:t>р</a:t>
            </a:r>
            <a:r>
              <a:rPr lang="en-US" sz="2200">
                <a:solidFill>
                  <a:srgbClr val="243022"/>
                </a:solidFill>
                <a:latin typeface="Arial"/>
                <a:ea typeface="Arial"/>
                <a:cs typeface="Arial"/>
              </a:rPr>
              <a:t> =</a:t>
            </a:r>
            <a:endParaRPr lang="en-US" sz="2200"/>
          </a:p>
          <a:p>
            <a:pPr marL="0" indent="0">
              <a:buNone/>
            </a:pPr>
            <a:r>
              <a:rPr lang="en-US" sz="2200">
                <a:solidFill>
                  <a:srgbClr val="243022"/>
                </a:solidFill>
                <a:latin typeface="Arial"/>
                <a:ea typeface="Arial"/>
                <a:cs typeface="Arial"/>
              </a:rPr>
              <a:t>9 200 ₽ на гектар</a:t>
            </a:r>
            <a:endParaRPr lang="en-US" sz="2200"/>
          </a:p>
        </p:txBody>
      </p:sp>
      <p:sp>
        <p:nvSpPr>
          <p:cNvPr id="13" name="Shape 11"/>
          <p:cNvSpPr/>
          <p:nvPr/>
        </p:nvSpPr>
        <p:spPr bwMode="auto">
          <a:xfrm>
            <a:off x="6309360" y="1627632"/>
            <a:ext cx="4846320" cy="2240280"/>
          </a:xfrm>
          <a:prstGeom prst="roundRect">
            <a:avLst>
              <a:gd name="adj" fmla="val 3265"/>
            </a:avLst>
          </a:prstGeom>
          <a:solidFill>
            <a:srgbClr val="FAFCF7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4" name="Shape 12"/>
          <p:cNvSpPr/>
          <p:nvPr/>
        </p:nvSpPr>
        <p:spPr bwMode="auto">
          <a:xfrm>
            <a:off x="6309360" y="1627632"/>
            <a:ext cx="73152" cy="224028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5" name="Text 13"/>
          <p:cNvSpPr/>
          <p:nvPr/>
        </p:nvSpPr>
        <p:spPr bwMode="auto">
          <a:xfrm>
            <a:off x="6510528" y="1783080"/>
            <a:ext cx="444398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80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Агри39</a:t>
            </a:r>
            <a:endParaRPr lang="en-US" sz="1800"/>
          </a:p>
        </p:txBody>
      </p:sp>
      <p:sp>
        <p:nvSpPr>
          <p:cNvPr id="16" name="Text 14"/>
          <p:cNvSpPr/>
          <p:nvPr/>
        </p:nvSpPr>
        <p:spPr bwMode="auto">
          <a:xfrm>
            <a:off x="6510528" y="2157984"/>
            <a:ext cx="4443984" cy="161848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2200">
                <a:solidFill>
                  <a:srgbClr val="243022"/>
                </a:solidFill>
                <a:latin typeface="Arial"/>
                <a:ea typeface="Arial"/>
                <a:cs typeface="Arial"/>
              </a:rPr>
              <a:t>1,2 л × 750 </a:t>
            </a:r>
            <a:r>
              <a:rPr lang="ru-RU" sz="2200">
                <a:solidFill>
                  <a:srgbClr val="243022"/>
                </a:solidFill>
                <a:latin typeface="Arial"/>
                <a:ea typeface="Arial"/>
                <a:cs typeface="Arial"/>
              </a:rPr>
              <a:t>р</a:t>
            </a:r>
            <a:r>
              <a:rPr lang="en-US" sz="2200">
                <a:solidFill>
                  <a:srgbClr val="243022"/>
                </a:solidFill>
                <a:latin typeface="Arial"/>
                <a:ea typeface="Arial"/>
                <a:cs typeface="Arial"/>
              </a:rPr>
              <a:t> =</a:t>
            </a:r>
            <a:endParaRPr lang="en-US" sz="2200"/>
          </a:p>
          <a:p>
            <a:pPr marL="0" indent="0">
              <a:buNone/>
            </a:pPr>
            <a:r>
              <a:rPr lang="en-US" sz="2200">
                <a:solidFill>
                  <a:srgbClr val="243022"/>
                </a:solidFill>
                <a:latin typeface="Arial"/>
                <a:ea typeface="Arial"/>
                <a:cs typeface="Arial"/>
              </a:rPr>
              <a:t>900 ₽ на гектар за сезон</a:t>
            </a:r>
            <a:endParaRPr lang="en-US" sz="2200"/>
          </a:p>
        </p:txBody>
      </p:sp>
      <p:sp>
        <p:nvSpPr>
          <p:cNvPr id="17" name="Shape 15"/>
          <p:cNvSpPr/>
          <p:nvPr/>
        </p:nvSpPr>
        <p:spPr bwMode="auto">
          <a:xfrm>
            <a:off x="2148840" y="4315968"/>
            <a:ext cx="7818120" cy="731520"/>
          </a:xfrm>
          <a:prstGeom prst="roundRect">
            <a:avLst>
              <a:gd name="adj" fmla="val 10000"/>
            </a:avLst>
          </a:prstGeom>
          <a:solidFill>
            <a:srgbClr val="E6F1DF"/>
          </a:solidFill>
          <a:ln w="12700">
            <a:solidFill>
              <a:srgbClr val="E6F1DF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8" name="Text 16"/>
          <p:cNvSpPr/>
          <p:nvPr/>
        </p:nvSpPr>
        <p:spPr bwMode="auto">
          <a:xfrm>
            <a:off x="2377440" y="4462272"/>
            <a:ext cx="7360920" cy="43891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28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Выгода при снижении расхода на 20%</a:t>
            </a:r>
          </a:p>
          <a:p>
            <a:pPr marL="0" indent="0" algn="ctr">
              <a:buNone/>
            </a:pPr>
            <a:r>
              <a:rPr lang="en-US" sz="28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28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940</a:t>
            </a:r>
            <a:r>
              <a:rPr lang="en-US" sz="28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28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р</a:t>
            </a:r>
            <a:r>
              <a:rPr lang="en-US" sz="28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28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с</a:t>
            </a:r>
            <a:r>
              <a:rPr lang="en-US" sz="28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 гектар</a:t>
            </a:r>
            <a:r>
              <a:rPr lang="ru-RU" sz="28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а</a:t>
            </a:r>
            <a:r>
              <a:rPr lang="en-US" sz="28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.</a:t>
            </a:r>
            <a:endParaRPr lang="en-US" sz="2800"/>
          </a:p>
        </p:txBody>
      </p:sp>
      <p:sp>
        <p:nvSpPr>
          <p:cNvPr id="19" name="Text 17"/>
          <p:cNvSpPr/>
          <p:nvPr/>
        </p:nvSpPr>
        <p:spPr bwMode="auto">
          <a:xfrm>
            <a:off x="1188720" y="5413248"/>
            <a:ext cx="9692640" cy="43891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 algn="ctr">
              <a:buNone/>
            </a:pPr>
            <a:endParaRPr lang="en-US" sz="1650"/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12191695" cy="73152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 bwMode="auto">
          <a:xfrm>
            <a:off x="0" y="6565392"/>
            <a:ext cx="12191695" cy="292608"/>
          </a:xfrm>
          <a:prstGeom prst="rect">
            <a:avLst/>
          </a:prstGeom>
          <a:solidFill>
            <a:srgbClr val="F2F6EA"/>
          </a:solidFill>
          <a:ln w="12700">
            <a:solidFill>
              <a:srgbClr val="F2F6E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 bwMode="auto">
          <a:xfrm>
            <a:off x="502920" y="6629400"/>
            <a:ext cx="10972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АГРИ39</a:t>
            </a:r>
            <a:endParaRPr lang="en-US" sz="750"/>
          </a:p>
        </p:txBody>
      </p:sp>
      <p:sp>
        <p:nvSpPr>
          <p:cNvPr id="5" name="Text 3"/>
          <p:cNvSpPr/>
          <p:nvPr/>
        </p:nvSpPr>
        <p:spPr bwMode="auto">
          <a:xfrm>
            <a:off x="11393424" y="6629400"/>
            <a:ext cx="4114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>
                <a:solidFill>
                  <a:srgbClr val="526250"/>
                </a:solidFill>
                <a:latin typeface="Arial"/>
                <a:ea typeface="Arial"/>
                <a:cs typeface="Arial"/>
              </a:rPr>
              <a:t>12</a:t>
            </a:r>
            <a:endParaRPr lang="en-US" sz="750"/>
          </a:p>
        </p:txBody>
      </p:sp>
      <p:sp>
        <p:nvSpPr>
          <p:cNvPr id="6" name="Text 4"/>
          <p:cNvSpPr/>
          <p:nvPr/>
        </p:nvSpPr>
        <p:spPr bwMode="auto">
          <a:xfrm>
            <a:off x="502920" y="384048"/>
            <a:ext cx="10469880" cy="530352"/>
          </a:xfrm>
          <a:prstGeom prst="rect">
            <a:avLst/>
          </a:prstGeom>
          <a:noFill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33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Экономика на площади</a:t>
            </a:r>
            <a:endParaRPr lang="en-US" sz="3300"/>
          </a:p>
        </p:txBody>
      </p:sp>
      <p:sp>
        <p:nvSpPr>
          <p:cNvPr id="7" name="Shape 5"/>
          <p:cNvSpPr/>
          <p:nvPr/>
        </p:nvSpPr>
        <p:spPr bwMode="auto">
          <a:xfrm>
            <a:off x="502920" y="996696"/>
            <a:ext cx="1024128" cy="50292"/>
          </a:xfrm>
          <a:prstGeom prst="rect">
            <a:avLst/>
          </a:prstGeom>
          <a:solidFill>
            <a:srgbClr val="D9A441"/>
          </a:solidFill>
          <a:ln w="12700">
            <a:solidFill>
              <a:srgbClr val="D9A441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8" name="Text 6"/>
          <p:cNvSpPr/>
          <p:nvPr/>
        </p:nvSpPr>
        <p:spPr bwMode="auto">
          <a:xfrm>
            <a:off x="502920" y="1088136"/>
            <a:ext cx="10241280" cy="3017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>
                <a:solidFill>
                  <a:srgbClr val="526250"/>
                </a:solidFill>
                <a:latin typeface="Arial"/>
                <a:ea typeface="Arial"/>
                <a:cs typeface="Arial"/>
              </a:rPr>
              <a:t>Чем больше площадь, тем заметнее разница по входной стоимости технологии.</a:t>
            </a:r>
            <a:endParaRPr lang="en-US" sz="1450"/>
          </a:p>
        </p:txBody>
      </p:sp>
      <p:sp>
        <p:nvSpPr>
          <p:cNvPr id="9" name="Shape 7"/>
          <p:cNvSpPr/>
          <p:nvPr/>
        </p:nvSpPr>
        <p:spPr bwMode="auto">
          <a:xfrm>
            <a:off x="1097280" y="1572768"/>
            <a:ext cx="1828800" cy="532041"/>
          </a:xfrm>
          <a:prstGeom prst="rect">
            <a:avLst/>
          </a:prstGeom>
          <a:solidFill>
            <a:srgbClr val="236E3A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0" name="Text 8"/>
          <p:cNvSpPr/>
          <p:nvPr/>
        </p:nvSpPr>
        <p:spPr bwMode="auto">
          <a:xfrm>
            <a:off x="1161288" y="1613916"/>
            <a:ext cx="1700784" cy="449745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Площадь</a:t>
            </a:r>
            <a:endParaRPr lang="en-US" sz="1450"/>
          </a:p>
        </p:txBody>
      </p:sp>
      <p:sp>
        <p:nvSpPr>
          <p:cNvPr id="11" name="Shape 9"/>
          <p:cNvSpPr/>
          <p:nvPr/>
        </p:nvSpPr>
        <p:spPr bwMode="auto">
          <a:xfrm>
            <a:off x="2926080" y="1572768"/>
            <a:ext cx="2514600" cy="532041"/>
          </a:xfrm>
          <a:prstGeom prst="rect">
            <a:avLst/>
          </a:prstGeom>
          <a:solidFill>
            <a:srgbClr val="236E3A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2" name="Text 10"/>
          <p:cNvSpPr/>
          <p:nvPr/>
        </p:nvSpPr>
        <p:spPr bwMode="auto">
          <a:xfrm>
            <a:off x="2990088" y="1613916"/>
            <a:ext cx="2386584" cy="449745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Аммиачная селитра</a:t>
            </a:r>
            <a:endParaRPr lang="en-US" sz="1450"/>
          </a:p>
        </p:txBody>
      </p:sp>
      <p:sp>
        <p:nvSpPr>
          <p:cNvPr id="13" name="Shape 11"/>
          <p:cNvSpPr/>
          <p:nvPr/>
        </p:nvSpPr>
        <p:spPr bwMode="auto">
          <a:xfrm>
            <a:off x="5440680" y="1572768"/>
            <a:ext cx="2240280" cy="532041"/>
          </a:xfrm>
          <a:prstGeom prst="rect">
            <a:avLst/>
          </a:prstGeom>
          <a:solidFill>
            <a:srgbClr val="236E3A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4" name="Text 12"/>
          <p:cNvSpPr/>
          <p:nvPr/>
        </p:nvSpPr>
        <p:spPr bwMode="auto">
          <a:xfrm>
            <a:off x="5504687" y="1613916"/>
            <a:ext cx="2112264" cy="449745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Агри39</a:t>
            </a:r>
            <a:endParaRPr lang="en-US" sz="1450"/>
          </a:p>
        </p:txBody>
      </p:sp>
      <p:sp>
        <p:nvSpPr>
          <p:cNvPr id="15" name="Shape 13"/>
          <p:cNvSpPr/>
          <p:nvPr/>
        </p:nvSpPr>
        <p:spPr bwMode="auto">
          <a:xfrm>
            <a:off x="7680960" y="1572768"/>
            <a:ext cx="3154680" cy="532041"/>
          </a:xfrm>
          <a:prstGeom prst="rect">
            <a:avLst/>
          </a:prstGeom>
          <a:solidFill>
            <a:srgbClr val="236E3A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6" name="Text 14"/>
          <p:cNvSpPr/>
          <p:nvPr/>
        </p:nvSpPr>
        <p:spPr bwMode="auto">
          <a:xfrm>
            <a:off x="7744968" y="1613916"/>
            <a:ext cx="3026664" cy="449745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Потенциальная разница</a:t>
            </a:r>
            <a:endParaRPr lang="en-US" sz="1450"/>
          </a:p>
        </p:txBody>
      </p:sp>
      <p:sp>
        <p:nvSpPr>
          <p:cNvPr id="17" name="Shape 15"/>
          <p:cNvSpPr/>
          <p:nvPr/>
        </p:nvSpPr>
        <p:spPr bwMode="auto">
          <a:xfrm>
            <a:off x="1097280" y="2104809"/>
            <a:ext cx="1828800" cy="56873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8" name="Text 16"/>
          <p:cNvSpPr/>
          <p:nvPr/>
        </p:nvSpPr>
        <p:spPr bwMode="auto">
          <a:xfrm>
            <a:off x="1161288" y="2145957"/>
            <a:ext cx="1700784" cy="48643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1 га</a:t>
            </a:r>
            <a:endParaRPr lang="en-US" sz="1450"/>
          </a:p>
        </p:txBody>
      </p:sp>
      <p:sp>
        <p:nvSpPr>
          <p:cNvPr id="19" name="Shape 17"/>
          <p:cNvSpPr/>
          <p:nvPr/>
        </p:nvSpPr>
        <p:spPr bwMode="auto">
          <a:xfrm>
            <a:off x="2926080" y="2104809"/>
            <a:ext cx="2514600" cy="56873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0" name="Text 18"/>
          <p:cNvSpPr/>
          <p:nvPr/>
        </p:nvSpPr>
        <p:spPr bwMode="auto">
          <a:xfrm>
            <a:off x="2990088" y="2145957"/>
            <a:ext cx="2386584" cy="48643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>
                <a:solidFill>
                  <a:srgbClr val="243022"/>
                </a:solidFill>
                <a:latin typeface="Arial"/>
                <a:ea typeface="Arial"/>
                <a:cs typeface="Arial"/>
              </a:rPr>
              <a:t>9 200 ₽</a:t>
            </a:r>
            <a:endParaRPr lang="en-US" sz="1450"/>
          </a:p>
        </p:txBody>
      </p:sp>
      <p:sp>
        <p:nvSpPr>
          <p:cNvPr id="21" name="Shape 19"/>
          <p:cNvSpPr/>
          <p:nvPr/>
        </p:nvSpPr>
        <p:spPr bwMode="auto">
          <a:xfrm>
            <a:off x="5440680" y="2104809"/>
            <a:ext cx="2240280" cy="56873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2" name="Text 20"/>
          <p:cNvSpPr/>
          <p:nvPr/>
        </p:nvSpPr>
        <p:spPr bwMode="auto">
          <a:xfrm>
            <a:off x="5504687" y="2145957"/>
            <a:ext cx="2112264" cy="48643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>
                <a:solidFill>
                  <a:srgbClr val="243022"/>
                </a:solidFill>
                <a:latin typeface="Arial"/>
                <a:ea typeface="Arial"/>
                <a:cs typeface="Arial"/>
              </a:rPr>
              <a:t>900 ₽</a:t>
            </a:r>
            <a:endParaRPr lang="en-US" sz="1450"/>
          </a:p>
        </p:txBody>
      </p:sp>
      <p:sp>
        <p:nvSpPr>
          <p:cNvPr id="23" name="Shape 21"/>
          <p:cNvSpPr/>
          <p:nvPr/>
        </p:nvSpPr>
        <p:spPr bwMode="auto">
          <a:xfrm>
            <a:off x="7680960" y="2104809"/>
            <a:ext cx="3154680" cy="56873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4" name="Text 22"/>
          <p:cNvSpPr/>
          <p:nvPr/>
        </p:nvSpPr>
        <p:spPr bwMode="auto">
          <a:xfrm>
            <a:off x="7744968" y="2145957"/>
            <a:ext cx="3026664" cy="48643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>
                <a:solidFill>
                  <a:srgbClr val="243022"/>
                </a:solidFill>
                <a:latin typeface="Arial"/>
                <a:ea typeface="Arial"/>
                <a:cs typeface="Arial"/>
              </a:rPr>
              <a:t>8 300 ₽</a:t>
            </a:r>
            <a:endParaRPr lang="en-US" sz="1450"/>
          </a:p>
        </p:txBody>
      </p:sp>
      <p:sp>
        <p:nvSpPr>
          <p:cNvPr id="25" name="Shape 23"/>
          <p:cNvSpPr/>
          <p:nvPr/>
        </p:nvSpPr>
        <p:spPr bwMode="auto">
          <a:xfrm>
            <a:off x="1097280" y="2673543"/>
            <a:ext cx="1828800" cy="568734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6" name="Text 24"/>
          <p:cNvSpPr/>
          <p:nvPr/>
        </p:nvSpPr>
        <p:spPr bwMode="auto">
          <a:xfrm>
            <a:off x="1161288" y="2714691"/>
            <a:ext cx="1700784" cy="48643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10 га</a:t>
            </a:r>
            <a:endParaRPr lang="en-US" sz="1450"/>
          </a:p>
        </p:txBody>
      </p:sp>
      <p:sp>
        <p:nvSpPr>
          <p:cNvPr id="27" name="Shape 25"/>
          <p:cNvSpPr/>
          <p:nvPr/>
        </p:nvSpPr>
        <p:spPr bwMode="auto">
          <a:xfrm>
            <a:off x="2926080" y="2673543"/>
            <a:ext cx="2514600" cy="568734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8" name="Text 26"/>
          <p:cNvSpPr/>
          <p:nvPr/>
        </p:nvSpPr>
        <p:spPr bwMode="auto">
          <a:xfrm>
            <a:off x="2990088" y="2714691"/>
            <a:ext cx="2386584" cy="48643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>
                <a:solidFill>
                  <a:srgbClr val="243022"/>
                </a:solidFill>
                <a:latin typeface="Arial"/>
                <a:ea typeface="Arial"/>
                <a:cs typeface="Arial"/>
              </a:rPr>
              <a:t>92 000 ₽</a:t>
            </a:r>
            <a:endParaRPr lang="en-US" sz="1450"/>
          </a:p>
        </p:txBody>
      </p:sp>
      <p:sp>
        <p:nvSpPr>
          <p:cNvPr id="29" name="Shape 27"/>
          <p:cNvSpPr/>
          <p:nvPr/>
        </p:nvSpPr>
        <p:spPr bwMode="auto">
          <a:xfrm>
            <a:off x="5440680" y="2673543"/>
            <a:ext cx="2240280" cy="568734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30" name="Text 28"/>
          <p:cNvSpPr/>
          <p:nvPr/>
        </p:nvSpPr>
        <p:spPr bwMode="auto">
          <a:xfrm>
            <a:off x="5504687" y="2714691"/>
            <a:ext cx="2112264" cy="48643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>
                <a:solidFill>
                  <a:srgbClr val="243022"/>
                </a:solidFill>
                <a:latin typeface="Arial"/>
                <a:ea typeface="Arial"/>
                <a:cs typeface="Arial"/>
              </a:rPr>
              <a:t>9 000 ₽</a:t>
            </a:r>
            <a:endParaRPr lang="en-US" sz="1450"/>
          </a:p>
        </p:txBody>
      </p:sp>
      <p:sp>
        <p:nvSpPr>
          <p:cNvPr id="31" name="Shape 29"/>
          <p:cNvSpPr/>
          <p:nvPr/>
        </p:nvSpPr>
        <p:spPr bwMode="auto">
          <a:xfrm>
            <a:off x="7680960" y="2673543"/>
            <a:ext cx="3154680" cy="568734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32" name="Text 30"/>
          <p:cNvSpPr/>
          <p:nvPr/>
        </p:nvSpPr>
        <p:spPr bwMode="auto">
          <a:xfrm>
            <a:off x="7744968" y="2714691"/>
            <a:ext cx="3026664" cy="48643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>
                <a:solidFill>
                  <a:srgbClr val="243022"/>
                </a:solidFill>
                <a:latin typeface="Arial"/>
                <a:ea typeface="Arial"/>
                <a:cs typeface="Arial"/>
              </a:rPr>
              <a:t>83 000 ₽</a:t>
            </a:r>
            <a:endParaRPr lang="en-US" sz="1450"/>
          </a:p>
        </p:txBody>
      </p:sp>
      <p:sp>
        <p:nvSpPr>
          <p:cNvPr id="33" name="Shape 31"/>
          <p:cNvSpPr/>
          <p:nvPr/>
        </p:nvSpPr>
        <p:spPr bwMode="auto">
          <a:xfrm>
            <a:off x="1097280" y="3242276"/>
            <a:ext cx="1828800" cy="56873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34" name="Text 32"/>
          <p:cNvSpPr/>
          <p:nvPr/>
        </p:nvSpPr>
        <p:spPr bwMode="auto">
          <a:xfrm>
            <a:off x="1161288" y="3283424"/>
            <a:ext cx="1700784" cy="48643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100 га</a:t>
            </a:r>
            <a:endParaRPr lang="en-US" sz="1450"/>
          </a:p>
        </p:txBody>
      </p:sp>
      <p:sp>
        <p:nvSpPr>
          <p:cNvPr id="35" name="Shape 33"/>
          <p:cNvSpPr/>
          <p:nvPr/>
        </p:nvSpPr>
        <p:spPr bwMode="auto">
          <a:xfrm>
            <a:off x="2926080" y="3242276"/>
            <a:ext cx="2514600" cy="56873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36" name="Text 34"/>
          <p:cNvSpPr/>
          <p:nvPr/>
        </p:nvSpPr>
        <p:spPr bwMode="auto">
          <a:xfrm>
            <a:off x="2990088" y="3283424"/>
            <a:ext cx="2386584" cy="48643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>
                <a:solidFill>
                  <a:srgbClr val="243022"/>
                </a:solidFill>
                <a:latin typeface="Arial"/>
                <a:ea typeface="Arial"/>
                <a:cs typeface="Arial"/>
              </a:rPr>
              <a:t>920 000 ₽</a:t>
            </a:r>
            <a:endParaRPr lang="en-US" sz="1450"/>
          </a:p>
        </p:txBody>
      </p:sp>
      <p:sp>
        <p:nvSpPr>
          <p:cNvPr id="37" name="Shape 35"/>
          <p:cNvSpPr/>
          <p:nvPr/>
        </p:nvSpPr>
        <p:spPr bwMode="auto">
          <a:xfrm>
            <a:off x="5440680" y="3242276"/>
            <a:ext cx="2240280" cy="56873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38" name="Text 36"/>
          <p:cNvSpPr/>
          <p:nvPr/>
        </p:nvSpPr>
        <p:spPr bwMode="auto">
          <a:xfrm>
            <a:off x="5504687" y="3283424"/>
            <a:ext cx="2112264" cy="48643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>
                <a:solidFill>
                  <a:srgbClr val="243022"/>
                </a:solidFill>
                <a:latin typeface="Arial"/>
                <a:ea typeface="Arial"/>
                <a:cs typeface="Arial"/>
              </a:rPr>
              <a:t>90 000 ₽</a:t>
            </a:r>
            <a:endParaRPr lang="en-US" sz="1450"/>
          </a:p>
        </p:txBody>
      </p:sp>
      <p:sp>
        <p:nvSpPr>
          <p:cNvPr id="39" name="Shape 37"/>
          <p:cNvSpPr/>
          <p:nvPr/>
        </p:nvSpPr>
        <p:spPr bwMode="auto">
          <a:xfrm>
            <a:off x="7680960" y="3242276"/>
            <a:ext cx="3154680" cy="56873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40" name="Text 38"/>
          <p:cNvSpPr/>
          <p:nvPr/>
        </p:nvSpPr>
        <p:spPr bwMode="auto">
          <a:xfrm>
            <a:off x="7744968" y="3283424"/>
            <a:ext cx="3026664" cy="48643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>
                <a:solidFill>
                  <a:srgbClr val="243022"/>
                </a:solidFill>
                <a:latin typeface="Arial"/>
                <a:ea typeface="Arial"/>
                <a:cs typeface="Arial"/>
              </a:rPr>
              <a:t>830 000 ₽</a:t>
            </a:r>
            <a:endParaRPr lang="en-US" sz="1450"/>
          </a:p>
        </p:txBody>
      </p:sp>
      <p:sp>
        <p:nvSpPr>
          <p:cNvPr id="41" name="Shape 39"/>
          <p:cNvSpPr/>
          <p:nvPr/>
        </p:nvSpPr>
        <p:spPr bwMode="auto">
          <a:xfrm>
            <a:off x="1097280" y="3811009"/>
            <a:ext cx="1828800" cy="642118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42" name="Text 40"/>
          <p:cNvSpPr/>
          <p:nvPr/>
        </p:nvSpPr>
        <p:spPr bwMode="auto">
          <a:xfrm>
            <a:off x="1161288" y="3852158"/>
            <a:ext cx="1700784" cy="55982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1 000 га</a:t>
            </a:r>
            <a:endParaRPr lang="en-US" sz="1450"/>
          </a:p>
        </p:txBody>
      </p:sp>
      <p:sp>
        <p:nvSpPr>
          <p:cNvPr id="43" name="Shape 41"/>
          <p:cNvSpPr/>
          <p:nvPr/>
        </p:nvSpPr>
        <p:spPr bwMode="auto">
          <a:xfrm>
            <a:off x="2926080" y="3811009"/>
            <a:ext cx="2514600" cy="642118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44" name="Text 42"/>
          <p:cNvSpPr/>
          <p:nvPr/>
        </p:nvSpPr>
        <p:spPr bwMode="auto">
          <a:xfrm>
            <a:off x="2990088" y="3852158"/>
            <a:ext cx="2386584" cy="55982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>
                <a:solidFill>
                  <a:srgbClr val="243022"/>
                </a:solidFill>
                <a:latin typeface="Arial"/>
                <a:ea typeface="Arial"/>
                <a:cs typeface="Arial"/>
              </a:rPr>
              <a:t>9 200 000 ₽</a:t>
            </a:r>
            <a:endParaRPr lang="en-US" sz="1450"/>
          </a:p>
        </p:txBody>
      </p:sp>
      <p:sp>
        <p:nvSpPr>
          <p:cNvPr id="45" name="Shape 43"/>
          <p:cNvSpPr/>
          <p:nvPr/>
        </p:nvSpPr>
        <p:spPr bwMode="auto">
          <a:xfrm>
            <a:off x="5440680" y="3811009"/>
            <a:ext cx="2240280" cy="642118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46" name="Text 44"/>
          <p:cNvSpPr/>
          <p:nvPr/>
        </p:nvSpPr>
        <p:spPr bwMode="auto">
          <a:xfrm>
            <a:off x="5504687" y="3852158"/>
            <a:ext cx="2112264" cy="55982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>
                <a:solidFill>
                  <a:srgbClr val="243022"/>
                </a:solidFill>
                <a:latin typeface="Arial"/>
                <a:ea typeface="Arial"/>
                <a:cs typeface="Arial"/>
              </a:rPr>
              <a:t>900 000 ₽</a:t>
            </a:r>
            <a:endParaRPr lang="en-US" sz="1450"/>
          </a:p>
        </p:txBody>
      </p:sp>
      <p:sp>
        <p:nvSpPr>
          <p:cNvPr id="47" name="Shape 45"/>
          <p:cNvSpPr/>
          <p:nvPr/>
        </p:nvSpPr>
        <p:spPr bwMode="auto">
          <a:xfrm>
            <a:off x="7680960" y="3811009"/>
            <a:ext cx="3154680" cy="642118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48" name="Text 46"/>
          <p:cNvSpPr/>
          <p:nvPr/>
        </p:nvSpPr>
        <p:spPr bwMode="auto">
          <a:xfrm>
            <a:off x="7744968" y="3852158"/>
            <a:ext cx="3026664" cy="55982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>
                <a:solidFill>
                  <a:srgbClr val="243022"/>
                </a:solidFill>
                <a:latin typeface="Arial"/>
                <a:ea typeface="Arial"/>
                <a:cs typeface="Arial"/>
              </a:rPr>
              <a:t>8 300 000 ₽</a:t>
            </a:r>
            <a:endParaRPr lang="en-US" sz="1450"/>
          </a:p>
        </p:txBody>
      </p:sp>
      <p:sp>
        <p:nvSpPr>
          <p:cNvPr id="49" name="Shape 47"/>
          <p:cNvSpPr/>
          <p:nvPr/>
        </p:nvSpPr>
        <p:spPr bwMode="auto">
          <a:xfrm>
            <a:off x="1097280" y="4892039"/>
            <a:ext cx="9738360" cy="713232"/>
          </a:xfrm>
          <a:prstGeom prst="roundRect">
            <a:avLst>
              <a:gd name="adj" fmla="val 10256"/>
            </a:avLst>
          </a:prstGeom>
          <a:solidFill>
            <a:srgbClr val="E6F1DF"/>
          </a:solidFill>
          <a:ln w="12700">
            <a:solidFill>
              <a:srgbClr val="E6F1DF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50" name="Text 48"/>
          <p:cNvSpPr/>
          <p:nvPr/>
        </p:nvSpPr>
        <p:spPr bwMode="auto">
          <a:xfrm>
            <a:off x="1325880" y="5038344"/>
            <a:ext cx="9281160" cy="42062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22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Даже без полного отказа от минерального питания Агри39 помогает повысить отдачу уже вложенных средств.</a:t>
            </a:r>
            <a:endParaRPr lang="en-US" sz="2200"/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12191695" cy="73152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 bwMode="auto">
          <a:xfrm>
            <a:off x="0" y="6565392"/>
            <a:ext cx="12191695" cy="292608"/>
          </a:xfrm>
          <a:prstGeom prst="rect">
            <a:avLst/>
          </a:prstGeom>
          <a:solidFill>
            <a:srgbClr val="F2F6EA"/>
          </a:solidFill>
          <a:ln w="12700">
            <a:solidFill>
              <a:srgbClr val="F2F6E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 bwMode="auto">
          <a:xfrm>
            <a:off x="502920" y="6629400"/>
            <a:ext cx="10972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АГРИ39</a:t>
            </a:r>
            <a:endParaRPr lang="en-US" sz="750"/>
          </a:p>
        </p:txBody>
      </p:sp>
      <p:sp>
        <p:nvSpPr>
          <p:cNvPr id="5" name="Text 3"/>
          <p:cNvSpPr/>
          <p:nvPr/>
        </p:nvSpPr>
        <p:spPr bwMode="auto">
          <a:xfrm>
            <a:off x="11393424" y="6629400"/>
            <a:ext cx="4114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>
                <a:solidFill>
                  <a:srgbClr val="526250"/>
                </a:solidFill>
                <a:latin typeface="Arial"/>
                <a:ea typeface="Arial"/>
                <a:cs typeface="Arial"/>
              </a:rPr>
              <a:t>11</a:t>
            </a:r>
            <a:endParaRPr lang="en-US" sz="750"/>
          </a:p>
        </p:txBody>
      </p:sp>
      <p:sp>
        <p:nvSpPr>
          <p:cNvPr id="6" name="Text 4"/>
          <p:cNvSpPr/>
          <p:nvPr/>
        </p:nvSpPr>
        <p:spPr bwMode="auto">
          <a:xfrm>
            <a:off x="502920" y="384048"/>
            <a:ext cx="10469880" cy="530352"/>
          </a:xfrm>
          <a:prstGeom prst="rect">
            <a:avLst/>
          </a:prstGeom>
          <a:noFill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33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Сравнение логики применения</a:t>
            </a:r>
            <a:endParaRPr lang="en-US" sz="3300"/>
          </a:p>
        </p:txBody>
      </p:sp>
      <p:sp>
        <p:nvSpPr>
          <p:cNvPr id="7" name="Shape 5"/>
          <p:cNvSpPr/>
          <p:nvPr/>
        </p:nvSpPr>
        <p:spPr bwMode="auto">
          <a:xfrm>
            <a:off x="502920" y="996696"/>
            <a:ext cx="1024128" cy="50292"/>
          </a:xfrm>
          <a:prstGeom prst="rect">
            <a:avLst/>
          </a:prstGeom>
          <a:solidFill>
            <a:srgbClr val="D9A441"/>
          </a:solidFill>
          <a:ln w="12700">
            <a:solidFill>
              <a:srgbClr val="D9A441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8" name="Text 6"/>
          <p:cNvSpPr/>
          <p:nvPr/>
        </p:nvSpPr>
        <p:spPr bwMode="auto">
          <a:xfrm>
            <a:off x="502920" y="1088136"/>
            <a:ext cx="10241280" cy="3017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>
                <a:solidFill>
                  <a:srgbClr val="526250"/>
                </a:solidFill>
                <a:latin typeface="Arial"/>
                <a:ea typeface="Arial"/>
                <a:cs typeface="Arial"/>
              </a:rPr>
              <a:t>Селитра даёт азот; Агри39 повышает отдачу питания и работу почвы.</a:t>
            </a:r>
            <a:endParaRPr lang="en-US" sz="1450"/>
          </a:p>
        </p:txBody>
      </p:sp>
      <p:sp>
        <p:nvSpPr>
          <p:cNvPr id="9" name="Shape 7"/>
          <p:cNvSpPr/>
          <p:nvPr/>
        </p:nvSpPr>
        <p:spPr bwMode="auto">
          <a:xfrm>
            <a:off x="594360" y="1508759"/>
            <a:ext cx="2057400" cy="511329"/>
          </a:xfrm>
          <a:prstGeom prst="rect">
            <a:avLst/>
          </a:prstGeom>
          <a:solidFill>
            <a:srgbClr val="236E3A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0" name="Text 8"/>
          <p:cNvSpPr/>
          <p:nvPr/>
        </p:nvSpPr>
        <p:spPr bwMode="auto">
          <a:xfrm>
            <a:off x="658368" y="1549908"/>
            <a:ext cx="1929384" cy="429033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5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Показатель</a:t>
            </a:r>
            <a:endParaRPr lang="en-US" sz="1250"/>
          </a:p>
        </p:txBody>
      </p:sp>
      <p:sp>
        <p:nvSpPr>
          <p:cNvPr id="11" name="Shape 9"/>
          <p:cNvSpPr/>
          <p:nvPr/>
        </p:nvSpPr>
        <p:spPr bwMode="auto">
          <a:xfrm>
            <a:off x="2651760" y="1508759"/>
            <a:ext cx="2240280" cy="511329"/>
          </a:xfrm>
          <a:prstGeom prst="rect">
            <a:avLst/>
          </a:prstGeom>
          <a:solidFill>
            <a:srgbClr val="236E3A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2" name="Text 10"/>
          <p:cNvSpPr/>
          <p:nvPr/>
        </p:nvSpPr>
        <p:spPr bwMode="auto">
          <a:xfrm>
            <a:off x="2715768" y="1549908"/>
            <a:ext cx="2112264" cy="429033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5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Аммиачная селитра</a:t>
            </a:r>
            <a:endParaRPr lang="en-US" sz="1250"/>
          </a:p>
        </p:txBody>
      </p:sp>
      <p:sp>
        <p:nvSpPr>
          <p:cNvPr id="13" name="Shape 11"/>
          <p:cNvSpPr/>
          <p:nvPr/>
        </p:nvSpPr>
        <p:spPr bwMode="auto">
          <a:xfrm>
            <a:off x="4892039" y="1508759"/>
            <a:ext cx="3063240" cy="511329"/>
          </a:xfrm>
          <a:prstGeom prst="rect">
            <a:avLst/>
          </a:prstGeom>
          <a:solidFill>
            <a:srgbClr val="236E3A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4" name="Text 12"/>
          <p:cNvSpPr/>
          <p:nvPr/>
        </p:nvSpPr>
        <p:spPr bwMode="auto">
          <a:xfrm>
            <a:off x="4956048" y="1549908"/>
            <a:ext cx="2935224" cy="429033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5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Агри39</a:t>
            </a:r>
            <a:endParaRPr lang="en-US" sz="1250"/>
          </a:p>
        </p:txBody>
      </p:sp>
      <p:sp>
        <p:nvSpPr>
          <p:cNvPr id="15" name="Shape 13"/>
          <p:cNvSpPr/>
          <p:nvPr/>
        </p:nvSpPr>
        <p:spPr bwMode="auto">
          <a:xfrm>
            <a:off x="7955280" y="1508759"/>
            <a:ext cx="1691640" cy="511329"/>
          </a:xfrm>
          <a:prstGeom prst="rect">
            <a:avLst/>
          </a:prstGeom>
          <a:solidFill>
            <a:srgbClr val="236E3A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6" name="Text 14"/>
          <p:cNvSpPr/>
          <p:nvPr/>
        </p:nvSpPr>
        <p:spPr bwMode="auto">
          <a:xfrm>
            <a:off x="8019288" y="1549908"/>
            <a:ext cx="1563624" cy="429033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5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Экономия</a:t>
            </a:r>
            <a:endParaRPr lang="en-US" sz="1250"/>
          </a:p>
        </p:txBody>
      </p:sp>
      <p:sp>
        <p:nvSpPr>
          <p:cNvPr id="17" name="Shape 15"/>
          <p:cNvSpPr/>
          <p:nvPr/>
        </p:nvSpPr>
        <p:spPr bwMode="auto">
          <a:xfrm>
            <a:off x="9646920" y="1508759"/>
            <a:ext cx="1417320" cy="511329"/>
          </a:xfrm>
          <a:prstGeom prst="rect">
            <a:avLst/>
          </a:prstGeom>
          <a:solidFill>
            <a:srgbClr val="236E3A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8" name="Text 16"/>
          <p:cNvSpPr/>
          <p:nvPr/>
        </p:nvSpPr>
        <p:spPr bwMode="auto">
          <a:xfrm>
            <a:off x="9710928" y="1549908"/>
            <a:ext cx="1289304" cy="429033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5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Прирост</a:t>
            </a:r>
            <a:endParaRPr lang="en-US" sz="1250"/>
          </a:p>
        </p:txBody>
      </p:sp>
      <p:sp>
        <p:nvSpPr>
          <p:cNvPr id="19" name="Shape 17"/>
          <p:cNvSpPr/>
          <p:nvPr/>
        </p:nvSpPr>
        <p:spPr bwMode="auto">
          <a:xfrm>
            <a:off x="594360" y="2020089"/>
            <a:ext cx="2057400" cy="688327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0" name="Text 18"/>
          <p:cNvSpPr/>
          <p:nvPr/>
        </p:nvSpPr>
        <p:spPr bwMode="auto">
          <a:xfrm>
            <a:off x="658368" y="2061237"/>
            <a:ext cx="1929384" cy="606031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0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Затраты на 1 гектар</a:t>
            </a:r>
            <a:endParaRPr lang="en-US" sz="1200"/>
          </a:p>
        </p:txBody>
      </p:sp>
      <p:sp>
        <p:nvSpPr>
          <p:cNvPr id="21" name="Shape 19"/>
          <p:cNvSpPr/>
          <p:nvPr/>
        </p:nvSpPr>
        <p:spPr bwMode="auto">
          <a:xfrm>
            <a:off x="2651760" y="2020089"/>
            <a:ext cx="2240280" cy="688327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2" name="Text 20"/>
          <p:cNvSpPr/>
          <p:nvPr/>
        </p:nvSpPr>
        <p:spPr bwMode="auto">
          <a:xfrm>
            <a:off x="2715768" y="2061237"/>
            <a:ext cx="2112264" cy="606031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00">
                <a:solidFill>
                  <a:srgbClr val="243022"/>
                </a:solidFill>
                <a:latin typeface="Arial"/>
                <a:ea typeface="Arial"/>
                <a:cs typeface="Arial"/>
              </a:rPr>
              <a:t>9 200 ₽</a:t>
            </a:r>
            <a:r>
              <a:rPr lang="ru-RU" sz="1200">
                <a:solidFill>
                  <a:srgbClr val="243022"/>
                </a:solidFill>
                <a:latin typeface="Arial"/>
                <a:ea typeface="Arial"/>
                <a:cs typeface="Arial"/>
              </a:rPr>
              <a:t>-20%</a:t>
            </a:r>
            <a:endParaRPr lang="en-US" sz="1200"/>
          </a:p>
        </p:txBody>
      </p:sp>
      <p:sp>
        <p:nvSpPr>
          <p:cNvPr id="23" name="Shape 21"/>
          <p:cNvSpPr/>
          <p:nvPr/>
        </p:nvSpPr>
        <p:spPr bwMode="auto">
          <a:xfrm>
            <a:off x="4892039" y="2020089"/>
            <a:ext cx="3063240" cy="688327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4" name="Text 22"/>
          <p:cNvSpPr/>
          <p:nvPr/>
        </p:nvSpPr>
        <p:spPr bwMode="auto">
          <a:xfrm>
            <a:off x="4956048" y="2061237"/>
            <a:ext cx="2935224" cy="606031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00">
                <a:solidFill>
                  <a:srgbClr val="243022"/>
                </a:solidFill>
                <a:latin typeface="Arial"/>
                <a:ea typeface="Arial"/>
                <a:cs typeface="Arial"/>
              </a:rPr>
              <a:t>900 ₽</a:t>
            </a:r>
            <a:endParaRPr lang="en-US" sz="1200"/>
          </a:p>
        </p:txBody>
      </p:sp>
      <p:sp>
        <p:nvSpPr>
          <p:cNvPr id="25" name="Shape 23"/>
          <p:cNvSpPr/>
          <p:nvPr/>
        </p:nvSpPr>
        <p:spPr bwMode="auto">
          <a:xfrm>
            <a:off x="7955280" y="2020089"/>
            <a:ext cx="1691640" cy="688327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6" name="Text 24"/>
          <p:cNvSpPr/>
          <p:nvPr/>
        </p:nvSpPr>
        <p:spPr bwMode="auto">
          <a:xfrm>
            <a:off x="8019288" y="2061237"/>
            <a:ext cx="1563624" cy="606031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00">
                <a:solidFill>
                  <a:srgbClr val="243022"/>
                </a:solidFill>
                <a:latin typeface="Arial"/>
                <a:ea typeface="Arial"/>
                <a:cs typeface="Arial"/>
              </a:rPr>
              <a:t>1 </a:t>
            </a:r>
            <a:r>
              <a:rPr lang="ru-RU" sz="1200">
                <a:solidFill>
                  <a:srgbClr val="243022"/>
                </a:solidFill>
                <a:latin typeface="Arial"/>
                <a:ea typeface="Arial"/>
                <a:cs typeface="Arial"/>
              </a:rPr>
              <a:t>940</a:t>
            </a:r>
            <a:r>
              <a:rPr lang="en-US" sz="1200">
                <a:solidFill>
                  <a:srgbClr val="243022"/>
                </a:solidFill>
                <a:latin typeface="Arial"/>
                <a:ea typeface="Arial"/>
                <a:cs typeface="Arial"/>
              </a:rPr>
              <a:t> ₽*</a:t>
            </a:r>
            <a:endParaRPr lang="en-US" sz="1200"/>
          </a:p>
        </p:txBody>
      </p:sp>
      <p:sp>
        <p:nvSpPr>
          <p:cNvPr id="27" name="Shape 25"/>
          <p:cNvSpPr/>
          <p:nvPr/>
        </p:nvSpPr>
        <p:spPr bwMode="auto">
          <a:xfrm>
            <a:off x="9646920" y="2020089"/>
            <a:ext cx="1417320" cy="688327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8" name="Text 26"/>
          <p:cNvSpPr/>
          <p:nvPr/>
        </p:nvSpPr>
        <p:spPr bwMode="auto">
          <a:xfrm>
            <a:off x="9710928" y="2061237"/>
            <a:ext cx="1289304" cy="606031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00">
                <a:solidFill>
                  <a:srgbClr val="243022"/>
                </a:solidFill>
                <a:latin typeface="Arial"/>
                <a:ea typeface="Arial"/>
                <a:cs typeface="Arial"/>
              </a:rPr>
              <a:t>20%</a:t>
            </a:r>
            <a:endParaRPr lang="en-US" sz="1200"/>
          </a:p>
        </p:txBody>
      </p:sp>
      <p:sp>
        <p:nvSpPr>
          <p:cNvPr id="29" name="Shape 27"/>
          <p:cNvSpPr/>
          <p:nvPr/>
        </p:nvSpPr>
        <p:spPr bwMode="auto">
          <a:xfrm>
            <a:off x="594360" y="2708416"/>
            <a:ext cx="2057400" cy="609661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30" name="Text 28"/>
          <p:cNvSpPr/>
          <p:nvPr/>
        </p:nvSpPr>
        <p:spPr bwMode="auto">
          <a:xfrm>
            <a:off x="658368" y="2749564"/>
            <a:ext cx="1929384" cy="527365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0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Обработка за сезон</a:t>
            </a:r>
            <a:endParaRPr lang="en-US" sz="1200"/>
          </a:p>
        </p:txBody>
      </p:sp>
      <p:sp>
        <p:nvSpPr>
          <p:cNvPr id="31" name="Shape 29"/>
          <p:cNvSpPr/>
          <p:nvPr/>
        </p:nvSpPr>
        <p:spPr bwMode="auto">
          <a:xfrm>
            <a:off x="2651760" y="2708416"/>
            <a:ext cx="2240280" cy="609661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32" name="Text 30"/>
          <p:cNvSpPr/>
          <p:nvPr/>
        </p:nvSpPr>
        <p:spPr bwMode="auto">
          <a:xfrm>
            <a:off x="2715768" y="2749564"/>
            <a:ext cx="2112264" cy="527365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00">
                <a:solidFill>
                  <a:srgbClr val="243022"/>
                </a:solidFill>
                <a:latin typeface="Arial"/>
                <a:ea typeface="Arial"/>
                <a:cs typeface="Arial"/>
              </a:rPr>
              <a:t>По схеме хозяйства</a:t>
            </a:r>
            <a:endParaRPr lang="en-US" sz="1200"/>
          </a:p>
        </p:txBody>
      </p:sp>
      <p:sp>
        <p:nvSpPr>
          <p:cNvPr id="33" name="Shape 31"/>
          <p:cNvSpPr/>
          <p:nvPr/>
        </p:nvSpPr>
        <p:spPr bwMode="auto">
          <a:xfrm>
            <a:off x="4892039" y="2708416"/>
            <a:ext cx="3063240" cy="609661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34" name="Text 32"/>
          <p:cNvSpPr/>
          <p:nvPr/>
        </p:nvSpPr>
        <p:spPr bwMode="auto">
          <a:xfrm>
            <a:off x="4956048" y="2749564"/>
            <a:ext cx="2935224" cy="527365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00">
                <a:solidFill>
                  <a:srgbClr val="243022"/>
                </a:solidFill>
                <a:latin typeface="Arial"/>
                <a:ea typeface="Arial"/>
                <a:cs typeface="Arial"/>
              </a:rPr>
              <a:t>4 обработки</a:t>
            </a:r>
            <a:endParaRPr lang="en-US" sz="1200"/>
          </a:p>
        </p:txBody>
      </p:sp>
      <p:sp>
        <p:nvSpPr>
          <p:cNvPr id="35" name="Shape 33"/>
          <p:cNvSpPr/>
          <p:nvPr/>
        </p:nvSpPr>
        <p:spPr bwMode="auto">
          <a:xfrm>
            <a:off x="7955280" y="2708416"/>
            <a:ext cx="1691640" cy="609661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36" name="Text 34"/>
          <p:cNvSpPr/>
          <p:nvPr/>
        </p:nvSpPr>
        <p:spPr bwMode="auto">
          <a:xfrm>
            <a:off x="8019288" y="2749564"/>
            <a:ext cx="1563624" cy="527365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00">
                <a:solidFill>
                  <a:srgbClr val="243022"/>
                </a:solidFill>
                <a:latin typeface="Arial"/>
                <a:ea typeface="Arial"/>
                <a:cs typeface="Arial"/>
              </a:rPr>
              <a:t>—</a:t>
            </a:r>
            <a:endParaRPr lang="en-US" sz="1200"/>
          </a:p>
        </p:txBody>
      </p:sp>
      <p:sp>
        <p:nvSpPr>
          <p:cNvPr id="37" name="Shape 35"/>
          <p:cNvSpPr/>
          <p:nvPr/>
        </p:nvSpPr>
        <p:spPr bwMode="auto">
          <a:xfrm>
            <a:off x="9646920" y="2708416"/>
            <a:ext cx="1417320" cy="609661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38" name="Text 36"/>
          <p:cNvSpPr/>
          <p:nvPr/>
        </p:nvSpPr>
        <p:spPr bwMode="auto">
          <a:xfrm>
            <a:off x="9710928" y="2749564"/>
            <a:ext cx="1289304" cy="527365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00">
                <a:solidFill>
                  <a:srgbClr val="243022"/>
                </a:solidFill>
                <a:latin typeface="Arial"/>
                <a:ea typeface="Arial"/>
                <a:cs typeface="Arial"/>
              </a:rPr>
              <a:t>—</a:t>
            </a:r>
            <a:endParaRPr lang="en-US" sz="1200"/>
          </a:p>
        </p:txBody>
      </p:sp>
      <p:sp>
        <p:nvSpPr>
          <p:cNvPr id="39" name="Shape 37"/>
          <p:cNvSpPr/>
          <p:nvPr/>
        </p:nvSpPr>
        <p:spPr bwMode="auto">
          <a:xfrm>
            <a:off x="594360" y="3318077"/>
            <a:ext cx="2057400" cy="70799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40" name="Text 38"/>
          <p:cNvSpPr/>
          <p:nvPr/>
        </p:nvSpPr>
        <p:spPr bwMode="auto">
          <a:xfrm>
            <a:off x="658368" y="3359225"/>
            <a:ext cx="1929384" cy="62569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0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Основной эффект</a:t>
            </a:r>
            <a:endParaRPr lang="en-US" sz="1200"/>
          </a:p>
        </p:txBody>
      </p:sp>
      <p:sp>
        <p:nvSpPr>
          <p:cNvPr id="41" name="Shape 39"/>
          <p:cNvSpPr/>
          <p:nvPr/>
        </p:nvSpPr>
        <p:spPr bwMode="auto">
          <a:xfrm>
            <a:off x="2651760" y="3318077"/>
            <a:ext cx="2240280" cy="70799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42" name="Text 40"/>
          <p:cNvSpPr/>
          <p:nvPr/>
        </p:nvSpPr>
        <p:spPr bwMode="auto">
          <a:xfrm>
            <a:off x="2715768" y="3359225"/>
            <a:ext cx="2112264" cy="62569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00">
                <a:solidFill>
                  <a:srgbClr val="243022"/>
                </a:solidFill>
                <a:latin typeface="Arial"/>
                <a:ea typeface="Arial"/>
                <a:cs typeface="Arial"/>
              </a:rPr>
              <a:t>Минеральный азот</a:t>
            </a:r>
            <a:endParaRPr lang="en-US" sz="1200"/>
          </a:p>
        </p:txBody>
      </p:sp>
      <p:sp>
        <p:nvSpPr>
          <p:cNvPr id="43" name="Shape 41"/>
          <p:cNvSpPr/>
          <p:nvPr/>
        </p:nvSpPr>
        <p:spPr bwMode="auto">
          <a:xfrm>
            <a:off x="4892039" y="3318077"/>
            <a:ext cx="3063240" cy="70799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44" name="Text 42"/>
          <p:cNvSpPr/>
          <p:nvPr/>
        </p:nvSpPr>
        <p:spPr bwMode="auto">
          <a:xfrm>
            <a:off x="4956048" y="3359225"/>
            <a:ext cx="2935224" cy="62569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00">
                <a:solidFill>
                  <a:srgbClr val="243022"/>
                </a:solidFill>
                <a:latin typeface="Arial"/>
                <a:ea typeface="Arial"/>
                <a:cs typeface="Arial"/>
              </a:rPr>
              <a:t>Усвоение азота + почва + урожай</a:t>
            </a:r>
            <a:endParaRPr lang="en-US" sz="1200"/>
          </a:p>
        </p:txBody>
      </p:sp>
      <p:sp>
        <p:nvSpPr>
          <p:cNvPr id="45" name="Shape 43"/>
          <p:cNvSpPr/>
          <p:nvPr/>
        </p:nvSpPr>
        <p:spPr bwMode="auto">
          <a:xfrm>
            <a:off x="7955280" y="3318077"/>
            <a:ext cx="1691640" cy="70799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46" name="Text 44"/>
          <p:cNvSpPr/>
          <p:nvPr/>
        </p:nvSpPr>
        <p:spPr bwMode="auto">
          <a:xfrm>
            <a:off x="8019288" y="3359225"/>
            <a:ext cx="1563624" cy="62569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00">
                <a:solidFill>
                  <a:srgbClr val="243022"/>
                </a:solidFill>
                <a:latin typeface="Arial"/>
                <a:ea typeface="Arial"/>
                <a:cs typeface="Arial"/>
              </a:rPr>
              <a:t>—</a:t>
            </a:r>
            <a:endParaRPr lang="en-US" sz="1200"/>
          </a:p>
        </p:txBody>
      </p:sp>
      <p:sp>
        <p:nvSpPr>
          <p:cNvPr id="47" name="Shape 45"/>
          <p:cNvSpPr/>
          <p:nvPr/>
        </p:nvSpPr>
        <p:spPr bwMode="auto">
          <a:xfrm>
            <a:off x="9646920" y="3318077"/>
            <a:ext cx="1417320" cy="70799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48" name="Text 46"/>
          <p:cNvSpPr/>
          <p:nvPr/>
        </p:nvSpPr>
        <p:spPr bwMode="auto">
          <a:xfrm>
            <a:off x="9710928" y="3359225"/>
            <a:ext cx="1289304" cy="62569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00">
                <a:solidFill>
                  <a:srgbClr val="243022"/>
                </a:solidFill>
                <a:latin typeface="Arial"/>
                <a:ea typeface="Arial"/>
                <a:cs typeface="Arial"/>
              </a:rPr>
              <a:t>—</a:t>
            </a:r>
            <a:endParaRPr lang="en-US" sz="1200"/>
          </a:p>
        </p:txBody>
      </p:sp>
      <p:sp>
        <p:nvSpPr>
          <p:cNvPr id="49" name="Shape 47"/>
          <p:cNvSpPr/>
          <p:nvPr/>
        </p:nvSpPr>
        <p:spPr bwMode="auto">
          <a:xfrm>
            <a:off x="594360" y="4026071"/>
            <a:ext cx="2057400" cy="688327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50" name="Text 48"/>
          <p:cNvSpPr/>
          <p:nvPr/>
        </p:nvSpPr>
        <p:spPr bwMode="auto">
          <a:xfrm>
            <a:off x="658368" y="4067219"/>
            <a:ext cx="1929384" cy="606031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0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Логика применения</a:t>
            </a:r>
            <a:endParaRPr lang="en-US" sz="1200"/>
          </a:p>
        </p:txBody>
      </p:sp>
      <p:sp>
        <p:nvSpPr>
          <p:cNvPr id="51" name="Shape 49"/>
          <p:cNvSpPr/>
          <p:nvPr/>
        </p:nvSpPr>
        <p:spPr bwMode="auto">
          <a:xfrm>
            <a:off x="2651760" y="4026071"/>
            <a:ext cx="2240280" cy="688327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52" name="Text 50"/>
          <p:cNvSpPr/>
          <p:nvPr/>
        </p:nvSpPr>
        <p:spPr bwMode="auto">
          <a:xfrm>
            <a:off x="2715768" y="4067219"/>
            <a:ext cx="2112264" cy="606031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00">
                <a:solidFill>
                  <a:srgbClr val="243022"/>
                </a:solidFill>
                <a:latin typeface="Arial"/>
                <a:ea typeface="Arial"/>
                <a:cs typeface="Arial"/>
              </a:rPr>
              <a:t>Дать азот</a:t>
            </a:r>
            <a:endParaRPr lang="en-US" sz="1200"/>
          </a:p>
        </p:txBody>
      </p:sp>
      <p:sp>
        <p:nvSpPr>
          <p:cNvPr id="53" name="Shape 51"/>
          <p:cNvSpPr/>
          <p:nvPr/>
        </p:nvSpPr>
        <p:spPr bwMode="auto">
          <a:xfrm>
            <a:off x="4892039" y="4026071"/>
            <a:ext cx="3063240" cy="688327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54" name="Text 52"/>
          <p:cNvSpPr/>
          <p:nvPr/>
        </p:nvSpPr>
        <p:spPr bwMode="auto">
          <a:xfrm>
            <a:off x="4956048" y="4067219"/>
            <a:ext cx="2935224" cy="606031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00">
                <a:solidFill>
                  <a:srgbClr val="243022"/>
                </a:solidFill>
                <a:latin typeface="Arial"/>
                <a:ea typeface="Arial"/>
                <a:cs typeface="Arial"/>
              </a:rPr>
              <a:t>Заставить питание работать эффективнее</a:t>
            </a:r>
            <a:endParaRPr lang="en-US" sz="1200"/>
          </a:p>
        </p:txBody>
      </p:sp>
      <p:sp>
        <p:nvSpPr>
          <p:cNvPr id="55" name="Shape 53"/>
          <p:cNvSpPr/>
          <p:nvPr/>
        </p:nvSpPr>
        <p:spPr bwMode="auto">
          <a:xfrm>
            <a:off x="7955280" y="4026071"/>
            <a:ext cx="1691640" cy="688327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56" name="Text 54"/>
          <p:cNvSpPr/>
          <p:nvPr/>
        </p:nvSpPr>
        <p:spPr bwMode="auto">
          <a:xfrm>
            <a:off x="8019288" y="4067219"/>
            <a:ext cx="1563624" cy="606031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00">
                <a:solidFill>
                  <a:srgbClr val="243022"/>
                </a:solidFill>
                <a:latin typeface="Arial"/>
                <a:ea typeface="Arial"/>
                <a:cs typeface="Arial"/>
              </a:rPr>
              <a:t>—</a:t>
            </a:r>
            <a:endParaRPr lang="en-US" sz="1200"/>
          </a:p>
        </p:txBody>
      </p:sp>
      <p:sp>
        <p:nvSpPr>
          <p:cNvPr id="57" name="Shape 55"/>
          <p:cNvSpPr/>
          <p:nvPr/>
        </p:nvSpPr>
        <p:spPr bwMode="auto">
          <a:xfrm>
            <a:off x="9646920" y="4026071"/>
            <a:ext cx="1417320" cy="688327"/>
          </a:xfrm>
          <a:prstGeom prst="rect">
            <a:avLst/>
          </a:prstGeom>
          <a:solidFill>
            <a:srgbClr val="E6F1D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58" name="Text 56"/>
          <p:cNvSpPr/>
          <p:nvPr/>
        </p:nvSpPr>
        <p:spPr bwMode="auto">
          <a:xfrm>
            <a:off x="9710928" y="4067219"/>
            <a:ext cx="1289304" cy="606031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00">
                <a:solidFill>
                  <a:srgbClr val="243022"/>
                </a:solidFill>
                <a:latin typeface="Arial"/>
                <a:ea typeface="Arial"/>
                <a:cs typeface="Arial"/>
              </a:rPr>
              <a:t>—</a:t>
            </a:r>
            <a:endParaRPr lang="en-US" sz="1200"/>
          </a:p>
        </p:txBody>
      </p:sp>
      <p:sp>
        <p:nvSpPr>
          <p:cNvPr id="59" name="Shape 57"/>
          <p:cNvSpPr/>
          <p:nvPr/>
        </p:nvSpPr>
        <p:spPr bwMode="auto">
          <a:xfrm>
            <a:off x="594360" y="4714398"/>
            <a:ext cx="2057400" cy="70799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60" name="Text 58"/>
          <p:cNvSpPr/>
          <p:nvPr/>
        </p:nvSpPr>
        <p:spPr bwMode="auto">
          <a:xfrm>
            <a:off x="658368" y="4755546"/>
            <a:ext cx="1929384" cy="62569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00" b="1">
                <a:solidFill>
                  <a:srgbClr val="243022"/>
                </a:solidFill>
                <a:latin typeface="Arial"/>
                <a:ea typeface="Arial"/>
                <a:cs typeface="Arial"/>
              </a:rPr>
              <a:t>Экономика</a:t>
            </a:r>
            <a:endParaRPr lang="en-US" sz="1200"/>
          </a:p>
        </p:txBody>
      </p:sp>
      <p:sp>
        <p:nvSpPr>
          <p:cNvPr id="61" name="Shape 59"/>
          <p:cNvSpPr/>
          <p:nvPr/>
        </p:nvSpPr>
        <p:spPr bwMode="auto">
          <a:xfrm>
            <a:off x="2651760" y="4714398"/>
            <a:ext cx="2240280" cy="70799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62" name="Text 60"/>
          <p:cNvSpPr/>
          <p:nvPr/>
        </p:nvSpPr>
        <p:spPr bwMode="auto">
          <a:xfrm>
            <a:off x="2715768" y="4755546"/>
            <a:ext cx="2112264" cy="62569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00">
                <a:solidFill>
                  <a:srgbClr val="243022"/>
                </a:solidFill>
                <a:latin typeface="Arial"/>
                <a:ea typeface="Arial"/>
                <a:cs typeface="Arial"/>
              </a:rPr>
              <a:t>Высокая нагрузка на гектар</a:t>
            </a:r>
            <a:endParaRPr lang="en-US" sz="1200"/>
          </a:p>
        </p:txBody>
      </p:sp>
      <p:sp>
        <p:nvSpPr>
          <p:cNvPr id="63" name="Shape 61"/>
          <p:cNvSpPr/>
          <p:nvPr/>
        </p:nvSpPr>
        <p:spPr bwMode="auto">
          <a:xfrm>
            <a:off x="4892039" y="4714398"/>
            <a:ext cx="3063240" cy="70799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64" name="Text 62"/>
          <p:cNvSpPr/>
          <p:nvPr/>
        </p:nvSpPr>
        <p:spPr bwMode="auto">
          <a:xfrm>
            <a:off x="4956048" y="4755546"/>
            <a:ext cx="2935224" cy="62569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00">
                <a:solidFill>
                  <a:srgbClr val="243022"/>
                </a:solidFill>
                <a:latin typeface="Arial"/>
                <a:ea typeface="Arial"/>
                <a:cs typeface="Arial"/>
              </a:rPr>
              <a:t>Низкая стоимость входа</a:t>
            </a:r>
            <a:endParaRPr lang="en-US" sz="1200"/>
          </a:p>
        </p:txBody>
      </p:sp>
      <p:sp>
        <p:nvSpPr>
          <p:cNvPr id="65" name="Shape 63"/>
          <p:cNvSpPr/>
          <p:nvPr/>
        </p:nvSpPr>
        <p:spPr bwMode="auto">
          <a:xfrm>
            <a:off x="7955280" y="4714398"/>
            <a:ext cx="1691640" cy="70799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66" name="Text 64"/>
          <p:cNvSpPr/>
          <p:nvPr/>
        </p:nvSpPr>
        <p:spPr bwMode="auto">
          <a:xfrm>
            <a:off x="8019288" y="4755546"/>
            <a:ext cx="1563624" cy="62569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00">
                <a:solidFill>
                  <a:srgbClr val="243022"/>
                </a:solidFill>
                <a:latin typeface="Arial"/>
                <a:ea typeface="Arial"/>
                <a:cs typeface="Arial"/>
              </a:rPr>
              <a:t>—</a:t>
            </a:r>
            <a:endParaRPr lang="en-US" sz="1200"/>
          </a:p>
        </p:txBody>
      </p:sp>
      <p:sp>
        <p:nvSpPr>
          <p:cNvPr id="67" name="Shape 65"/>
          <p:cNvSpPr/>
          <p:nvPr/>
        </p:nvSpPr>
        <p:spPr bwMode="auto">
          <a:xfrm>
            <a:off x="9646920" y="4714398"/>
            <a:ext cx="1417320" cy="707994"/>
          </a:xfrm>
          <a:prstGeom prst="rect">
            <a:avLst/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68" name="Text 66"/>
          <p:cNvSpPr/>
          <p:nvPr/>
        </p:nvSpPr>
        <p:spPr bwMode="auto">
          <a:xfrm>
            <a:off x="9710928" y="4755546"/>
            <a:ext cx="1289304" cy="62569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 algn="l">
              <a:buNone/>
            </a:pPr>
            <a:r>
              <a:rPr lang="en-US" sz="1200">
                <a:solidFill>
                  <a:srgbClr val="243022"/>
                </a:solidFill>
                <a:latin typeface="Arial"/>
                <a:ea typeface="Arial"/>
                <a:cs typeface="Arial"/>
              </a:rPr>
              <a:t>—</a:t>
            </a:r>
            <a:endParaRPr lang="en-US" sz="1200"/>
          </a:p>
        </p:txBody>
      </p:sp>
      <p:sp>
        <p:nvSpPr>
          <p:cNvPr id="69" name="Text 67"/>
          <p:cNvSpPr/>
          <p:nvPr/>
        </p:nvSpPr>
        <p:spPr bwMode="auto">
          <a:xfrm>
            <a:off x="658368" y="5687568"/>
            <a:ext cx="10378440" cy="329184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150">
                <a:solidFill>
                  <a:srgbClr val="526250"/>
                </a:solidFill>
                <a:latin typeface="Arial"/>
                <a:ea typeface="Arial"/>
                <a:cs typeface="Arial"/>
              </a:rPr>
              <a:t>* В исходных данных указана экономия, связанная с возможностью снизить минеральное питание на 20%. Прямая разница стоимости показана на предыдущем слайде.</a:t>
            </a:r>
            <a:endParaRPr lang="en-US" sz="1150"/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12191695" cy="73152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 bwMode="auto">
          <a:xfrm>
            <a:off x="0" y="6565392"/>
            <a:ext cx="12191695" cy="292608"/>
          </a:xfrm>
          <a:prstGeom prst="rect">
            <a:avLst/>
          </a:prstGeom>
          <a:solidFill>
            <a:srgbClr val="F2F6EA"/>
          </a:solidFill>
          <a:ln w="12700">
            <a:solidFill>
              <a:srgbClr val="F2F6E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 bwMode="auto">
          <a:xfrm>
            <a:off x="502920" y="6629400"/>
            <a:ext cx="10972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АГРИ39</a:t>
            </a:r>
            <a:endParaRPr lang="en-US" sz="750"/>
          </a:p>
        </p:txBody>
      </p:sp>
      <p:sp>
        <p:nvSpPr>
          <p:cNvPr id="5" name="Text 3"/>
          <p:cNvSpPr/>
          <p:nvPr/>
        </p:nvSpPr>
        <p:spPr bwMode="auto">
          <a:xfrm>
            <a:off x="11393424" y="6629400"/>
            <a:ext cx="4114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>
                <a:solidFill>
                  <a:srgbClr val="526250"/>
                </a:solidFill>
                <a:latin typeface="Arial"/>
                <a:ea typeface="Arial"/>
                <a:cs typeface="Arial"/>
              </a:rPr>
              <a:t>04</a:t>
            </a:r>
            <a:endParaRPr lang="en-US" sz="750"/>
          </a:p>
        </p:txBody>
      </p:sp>
      <p:sp>
        <p:nvSpPr>
          <p:cNvPr id="6" name="Text 4"/>
          <p:cNvSpPr/>
          <p:nvPr/>
        </p:nvSpPr>
        <p:spPr bwMode="auto">
          <a:xfrm>
            <a:off x="502920" y="384048"/>
            <a:ext cx="10469880" cy="530352"/>
          </a:xfrm>
          <a:prstGeom prst="rect">
            <a:avLst/>
          </a:prstGeom>
          <a:noFill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33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Эффективность и исходная база</a:t>
            </a:r>
            <a:endParaRPr lang="en-US" sz="3300"/>
          </a:p>
        </p:txBody>
      </p:sp>
      <p:sp>
        <p:nvSpPr>
          <p:cNvPr id="7" name="Shape 5"/>
          <p:cNvSpPr/>
          <p:nvPr/>
        </p:nvSpPr>
        <p:spPr bwMode="auto">
          <a:xfrm>
            <a:off x="502920" y="996696"/>
            <a:ext cx="1024128" cy="50292"/>
          </a:xfrm>
          <a:prstGeom prst="rect">
            <a:avLst/>
          </a:prstGeom>
          <a:solidFill>
            <a:srgbClr val="D9A441"/>
          </a:solidFill>
          <a:ln w="12700">
            <a:solidFill>
              <a:srgbClr val="D9A441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8" name="Text 6"/>
          <p:cNvSpPr/>
          <p:nvPr/>
        </p:nvSpPr>
        <p:spPr bwMode="auto">
          <a:xfrm>
            <a:off x="502920" y="1088136"/>
            <a:ext cx="10241280" cy="3017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sz="1450"/>
          </a:p>
        </p:txBody>
      </p:sp>
      <p:sp>
        <p:nvSpPr>
          <p:cNvPr id="9" name="Shape 7"/>
          <p:cNvSpPr/>
          <p:nvPr/>
        </p:nvSpPr>
        <p:spPr bwMode="auto">
          <a:xfrm>
            <a:off x="685800" y="1609344"/>
            <a:ext cx="2514600" cy="1170432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0" name="Text 8"/>
          <p:cNvSpPr/>
          <p:nvPr/>
        </p:nvSpPr>
        <p:spPr bwMode="auto">
          <a:xfrm>
            <a:off x="758952" y="1728216"/>
            <a:ext cx="2368296" cy="38404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80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−20%</a:t>
            </a:r>
            <a:endParaRPr lang="en-US" sz="2800"/>
          </a:p>
        </p:txBody>
      </p:sp>
      <p:sp>
        <p:nvSpPr>
          <p:cNvPr id="11" name="Text 9"/>
          <p:cNvSpPr/>
          <p:nvPr/>
        </p:nvSpPr>
        <p:spPr bwMode="auto">
          <a:xfrm>
            <a:off x="758952" y="2185416"/>
            <a:ext cx="2368296" cy="31089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1100">
                <a:solidFill>
                  <a:srgbClr val="526250"/>
                </a:solidFill>
                <a:latin typeface="Arial"/>
                <a:ea typeface="Arial"/>
                <a:cs typeface="Arial"/>
              </a:rPr>
              <a:t>потенциал снижения</a:t>
            </a:r>
            <a:endParaRPr lang="en-US" sz="1100"/>
          </a:p>
          <a:p>
            <a:pPr marL="0" indent="0" algn="ctr">
              <a:buNone/>
            </a:pPr>
            <a:r>
              <a:rPr lang="en-US" sz="1100">
                <a:solidFill>
                  <a:srgbClr val="526250"/>
                </a:solidFill>
                <a:latin typeface="Arial"/>
                <a:ea typeface="Arial"/>
                <a:cs typeface="Arial"/>
              </a:rPr>
              <a:t>минеральных удобрений</a:t>
            </a:r>
            <a:endParaRPr lang="en-US" sz="1100"/>
          </a:p>
        </p:txBody>
      </p:sp>
      <p:sp>
        <p:nvSpPr>
          <p:cNvPr id="12" name="Shape 10"/>
          <p:cNvSpPr/>
          <p:nvPr/>
        </p:nvSpPr>
        <p:spPr bwMode="auto">
          <a:xfrm>
            <a:off x="3474720" y="1609344"/>
            <a:ext cx="2514600" cy="1170432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3" name="Text 11"/>
          <p:cNvSpPr/>
          <p:nvPr/>
        </p:nvSpPr>
        <p:spPr bwMode="auto">
          <a:xfrm>
            <a:off x="3547872" y="1728216"/>
            <a:ext cx="2368296" cy="38404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80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+25–30%</a:t>
            </a:r>
            <a:endParaRPr lang="en-US" sz="2800"/>
          </a:p>
        </p:txBody>
      </p:sp>
      <p:sp>
        <p:nvSpPr>
          <p:cNvPr id="14" name="Text 12"/>
          <p:cNvSpPr/>
          <p:nvPr/>
        </p:nvSpPr>
        <p:spPr bwMode="auto">
          <a:xfrm>
            <a:off x="3547872" y="2185416"/>
            <a:ext cx="2368296" cy="31089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1100">
                <a:solidFill>
                  <a:srgbClr val="526250"/>
                </a:solidFill>
                <a:latin typeface="Arial"/>
                <a:ea typeface="Arial"/>
                <a:cs typeface="Arial"/>
              </a:rPr>
              <a:t>увеличение урожайности</a:t>
            </a:r>
            <a:endParaRPr lang="en-US" sz="1100"/>
          </a:p>
          <a:p>
            <a:pPr marL="0" indent="0" algn="ctr">
              <a:buNone/>
            </a:pPr>
            <a:r>
              <a:rPr lang="en-US" sz="1100">
                <a:solidFill>
                  <a:srgbClr val="526250"/>
                </a:solidFill>
                <a:latin typeface="Arial"/>
                <a:ea typeface="Arial"/>
                <a:cs typeface="Arial"/>
              </a:rPr>
              <a:t>по материалам продукта</a:t>
            </a:r>
            <a:endParaRPr lang="en-US" sz="1100"/>
          </a:p>
        </p:txBody>
      </p:sp>
      <p:sp>
        <p:nvSpPr>
          <p:cNvPr id="15" name="Shape 13"/>
          <p:cNvSpPr/>
          <p:nvPr/>
        </p:nvSpPr>
        <p:spPr bwMode="auto">
          <a:xfrm>
            <a:off x="6263640" y="1609344"/>
            <a:ext cx="2514600" cy="1170432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6" name="Text 14"/>
          <p:cNvSpPr/>
          <p:nvPr/>
        </p:nvSpPr>
        <p:spPr bwMode="auto">
          <a:xfrm>
            <a:off x="6336792" y="1728216"/>
            <a:ext cx="2368296" cy="38404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80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+30%</a:t>
            </a:r>
            <a:endParaRPr lang="en-US" sz="2800"/>
          </a:p>
        </p:txBody>
      </p:sp>
      <p:sp>
        <p:nvSpPr>
          <p:cNvPr id="17" name="Text 15"/>
          <p:cNvSpPr/>
          <p:nvPr/>
        </p:nvSpPr>
        <p:spPr bwMode="auto">
          <a:xfrm>
            <a:off x="6336792" y="2185416"/>
            <a:ext cx="2368296" cy="31089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1100">
                <a:solidFill>
                  <a:srgbClr val="526250"/>
                </a:solidFill>
                <a:latin typeface="Arial"/>
                <a:ea typeface="Arial"/>
                <a:cs typeface="Arial"/>
              </a:rPr>
              <a:t>предварительные</a:t>
            </a:r>
            <a:endParaRPr lang="en-US" sz="1100"/>
          </a:p>
          <a:p>
            <a:pPr marL="0" indent="0" algn="ctr">
              <a:buNone/>
            </a:pPr>
            <a:r>
              <a:rPr lang="en-US" sz="1100">
                <a:solidFill>
                  <a:srgbClr val="526250"/>
                </a:solidFill>
                <a:latin typeface="Arial"/>
                <a:ea typeface="Arial"/>
                <a:cs typeface="Arial"/>
              </a:rPr>
              <a:t>полевые испытания</a:t>
            </a:r>
            <a:endParaRPr lang="en-US" sz="1100"/>
          </a:p>
        </p:txBody>
      </p:sp>
      <p:sp>
        <p:nvSpPr>
          <p:cNvPr id="18" name="Shape 16"/>
          <p:cNvSpPr/>
          <p:nvPr/>
        </p:nvSpPr>
        <p:spPr bwMode="auto">
          <a:xfrm>
            <a:off x="9052560" y="1609344"/>
            <a:ext cx="2148840" cy="1170432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9" name="Text 17"/>
          <p:cNvSpPr/>
          <p:nvPr/>
        </p:nvSpPr>
        <p:spPr bwMode="auto">
          <a:xfrm>
            <a:off x="9125712" y="1728216"/>
            <a:ext cx="2002536" cy="38404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80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эко</a:t>
            </a:r>
            <a:endParaRPr lang="en-US" sz="2800"/>
          </a:p>
        </p:txBody>
      </p:sp>
      <p:sp>
        <p:nvSpPr>
          <p:cNvPr id="20" name="Text 18"/>
          <p:cNvSpPr/>
          <p:nvPr/>
        </p:nvSpPr>
        <p:spPr bwMode="auto">
          <a:xfrm>
            <a:off x="9125712" y="2185416"/>
            <a:ext cx="2002536" cy="31089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1100">
                <a:solidFill>
                  <a:srgbClr val="526250"/>
                </a:solidFill>
                <a:latin typeface="Arial"/>
                <a:ea typeface="Arial"/>
                <a:cs typeface="Arial"/>
              </a:rPr>
              <a:t>органоминеральная</a:t>
            </a:r>
            <a:endParaRPr lang="en-US" sz="1100"/>
          </a:p>
          <a:p>
            <a:pPr marL="0" indent="0" algn="ctr">
              <a:buNone/>
            </a:pPr>
            <a:r>
              <a:rPr lang="en-US" sz="1100">
                <a:solidFill>
                  <a:srgbClr val="526250"/>
                </a:solidFill>
                <a:latin typeface="Arial"/>
                <a:ea typeface="Arial"/>
                <a:cs typeface="Arial"/>
              </a:rPr>
              <a:t>основа продукта</a:t>
            </a:r>
            <a:endParaRPr lang="en-US" sz="1100"/>
          </a:p>
        </p:txBody>
      </p:sp>
      <p:sp>
        <p:nvSpPr>
          <p:cNvPr id="21" name="Shape 19"/>
          <p:cNvSpPr/>
          <p:nvPr/>
        </p:nvSpPr>
        <p:spPr bwMode="auto">
          <a:xfrm>
            <a:off x="685800" y="3163824"/>
            <a:ext cx="10515600" cy="2029968"/>
          </a:xfrm>
          <a:prstGeom prst="roundRect">
            <a:avLst>
              <a:gd name="adj" fmla="val 3604"/>
            </a:avLst>
          </a:prstGeom>
          <a:solidFill>
            <a:srgbClr val="FAFCF7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2" name="Shape 20"/>
          <p:cNvSpPr/>
          <p:nvPr/>
        </p:nvSpPr>
        <p:spPr bwMode="auto">
          <a:xfrm>
            <a:off x="685800" y="3163824"/>
            <a:ext cx="73152" cy="2029968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23" name="Text 21"/>
          <p:cNvSpPr/>
          <p:nvPr/>
        </p:nvSpPr>
        <p:spPr bwMode="auto">
          <a:xfrm>
            <a:off x="886968" y="3319272"/>
            <a:ext cx="1011326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ООО «Калининградский Калий»</a:t>
            </a:r>
            <a:endParaRPr lang="en-US" sz="1700"/>
          </a:p>
        </p:txBody>
      </p:sp>
      <p:sp>
        <p:nvSpPr>
          <p:cNvPr id="24" name="Text 22"/>
          <p:cNvSpPr/>
          <p:nvPr/>
        </p:nvSpPr>
        <p:spPr bwMode="auto">
          <a:xfrm>
            <a:off x="886968" y="3694176"/>
            <a:ext cx="10113264" cy="1408176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650">
                <a:solidFill>
                  <a:srgbClr val="243022"/>
                </a:solidFill>
                <a:latin typeface="Arial"/>
                <a:ea typeface="Arial"/>
                <a:cs typeface="Arial"/>
              </a:rPr>
              <a:t>Выпускает препараты для растениеводства на основе фульвовых и гуминовых кислот. Препараты стимулируют рост и развитие растений, корректируют дефицит элементов питания, улучшают состояние почвы и применяются для обработки семян, корневых и некорневых подкормок различных культур.</a:t>
            </a:r>
            <a:endParaRPr lang="en-US" sz="1650"/>
          </a:p>
        </p:txBody>
      </p:sp>
      <p:sp>
        <p:nvSpPr>
          <p:cNvPr id="25" name="Shape 23"/>
          <p:cNvSpPr/>
          <p:nvPr/>
        </p:nvSpPr>
        <p:spPr bwMode="auto">
          <a:xfrm>
            <a:off x="1417320" y="5577840"/>
            <a:ext cx="9006840" cy="530352"/>
          </a:xfrm>
          <a:prstGeom prst="roundRect">
            <a:avLst>
              <a:gd name="adj" fmla="val 13793"/>
            </a:avLst>
          </a:prstGeom>
          <a:solidFill>
            <a:srgbClr val="E6F1DF"/>
          </a:solidFill>
          <a:ln w="12700">
            <a:solidFill>
              <a:srgbClr val="E6F1DF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26" name="Text 24"/>
          <p:cNvSpPr/>
          <p:nvPr/>
        </p:nvSpPr>
        <p:spPr bwMode="auto">
          <a:xfrm>
            <a:off x="1175657" y="5724144"/>
            <a:ext cx="9568543" cy="384048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sz="19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Экспериментально доказана возможность вносить на 20% меньше минеральных удобрений.</a:t>
            </a:r>
            <a:endParaRPr lang="en-US" sz="1900"/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12191695" cy="73152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 bwMode="auto">
          <a:xfrm>
            <a:off x="0" y="6565392"/>
            <a:ext cx="12191695" cy="292608"/>
          </a:xfrm>
          <a:prstGeom prst="rect">
            <a:avLst/>
          </a:prstGeom>
          <a:solidFill>
            <a:srgbClr val="F2F6EA"/>
          </a:solidFill>
          <a:ln w="12700">
            <a:solidFill>
              <a:srgbClr val="F2F6E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 bwMode="auto">
          <a:xfrm>
            <a:off x="502920" y="6629400"/>
            <a:ext cx="10972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АГРИ39</a:t>
            </a:r>
            <a:endParaRPr lang="en-US" sz="750"/>
          </a:p>
        </p:txBody>
      </p:sp>
      <p:sp>
        <p:nvSpPr>
          <p:cNvPr id="5" name="Text 3"/>
          <p:cNvSpPr/>
          <p:nvPr/>
        </p:nvSpPr>
        <p:spPr bwMode="auto">
          <a:xfrm>
            <a:off x="11393424" y="6629400"/>
            <a:ext cx="4114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>
                <a:solidFill>
                  <a:srgbClr val="526250"/>
                </a:solidFill>
                <a:latin typeface="Arial"/>
                <a:ea typeface="Arial"/>
                <a:cs typeface="Arial"/>
              </a:rPr>
              <a:t>05</a:t>
            </a:r>
            <a:endParaRPr lang="en-US" sz="750"/>
          </a:p>
        </p:txBody>
      </p:sp>
      <p:sp>
        <p:nvSpPr>
          <p:cNvPr id="6" name="Text 4"/>
          <p:cNvSpPr/>
          <p:nvPr/>
        </p:nvSpPr>
        <p:spPr bwMode="auto">
          <a:xfrm>
            <a:off x="502920" y="384048"/>
            <a:ext cx="10469880" cy="530352"/>
          </a:xfrm>
          <a:prstGeom prst="rect">
            <a:avLst/>
          </a:prstGeom>
          <a:noFill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33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Главная проблема современного земледелия</a:t>
            </a:r>
            <a:endParaRPr lang="en-US" sz="3300"/>
          </a:p>
        </p:txBody>
      </p:sp>
      <p:sp>
        <p:nvSpPr>
          <p:cNvPr id="7" name="Shape 5"/>
          <p:cNvSpPr/>
          <p:nvPr/>
        </p:nvSpPr>
        <p:spPr bwMode="auto">
          <a:xfrm>
            <a:off x="502920" y="996696"/>
            <a:ext cx="1024128" cy="50292"/>
          </a:xfrm>
          <a:prstGeom prst="rect">
            <a:avLst/>
          </a:prstGeom>
          <a:solidFill>
            <a:srgbClr val="D9A441"/>
          </a:solidFill>
          <a:ln w="12700">
            <a:solidFill>
              <a:srgbClr val="D9A441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8" name="Text 6"/>
          <p:cNvSpPr/>
          <p:nvPr/>
        </p:nvSpPr>
        <p:spPr bwMode="auto">
          <a:xfrm>
            <a:off x="502920" y="1088136"/>
            <a:ext cx="10241280" cy="3017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>
                <a:solidFill>
                  <a:srgbClr val="526250"/>
                </a:solidFill>
                <a:latin typeface="Arial"/>
                <a:ea typeface="Arial"/>
                <a:cs typeface="Arial"/>
              </a:rPr>
              <a:t>Затраты растут, но не всё питание превращается в урожай.</a:t>
            </a:r>
            <a:endParaRPr lang="en-US" sz="1450"/>
          </a:p>
        </p:txBody>
      </p:sp>
      <p:sp>
        <p:nvSpPr>
          <p:cNvPr id="9" name="Shape 7"/>
          <p:cNvSpPr/>
          <p:nvPr/>
        </p:nvSpPr>
        <p:spPr bwMode="auto">
          <a:xfrm>
            <a:off x="685800" y="1508759"/>
            <a:ext cx="10378440" cy="1097280"/>
          </a:xfrm>
          <a:prstGeom prst="roundRect">
            <a:avLst>
              <a:gd name="adj" fmla="val 6667"/>
            </a:avLst>
          </a:prstGeom>
          <a:solidFill>
            <a:srgbClr val="E6F1DF"/>
          </a:solidFill>
          <a:ln w="12700">
            <a:solidFill>
              <a:srgbClr val="E6F1DF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0" name="Text 8"/>
          <p:cNvSpPr/>
          <p:nvPr/>
        </p:nvSpPr>
        <p:spPr bwMode="auto">
          <a:xfrm>
            <a:off x="914400" y="1655063"/>
            <a:ext cx="9921240" cy="80467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92500"/>
          </a:bodyPr>
          <a:lstStyle/>
          <a:p>
            <a:pPr marL="0" indent="0" algn="l">
              <a:buNone/>
            </a:pPr>
            <a:r>
              <a:rPr lang="en-US" sz="23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Если почва устала, микрофлора работает слабо, а питание плохо усваивается — значительная часть затрат не превращается в урожай.</a:t>
            </a:r>
            <a:endParaRPr lang="en-US" sz="2300"/>
          </a:p>
        </p:txBody>
      </p:sp>
      <p:sp>
        <p:nvSpPr>
          <p:cNvPr id="11" name="Shape 9"/>
          <p:cNvSpPr/>
          <p:nvPr/>
        </p:nvSpPr>
        <p:spPr bwMode="auto">
          <a:xfrm>
            <a:off x="685800" y="2971800"/>
            <a:ext cx="3154680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2" name="Shape 10"/>
          <p:cNvSpPr/>
          <p:nvPr/>
        </p:nvSpPr>
        <p:spPr bwMode="auto">
          <a:xfrm>
            <a:off x="685800" y="2971800"/>
            <a:ext cx="73152" cy="233172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3" name="Text 11"/>
          <p:cNvSpPr/>
          <p:nvPr/>
        </p:nvSpPr>
        <p:spPr bwMode="auto">
          <a:xfrm>
            <a:off x="886968" y="3127248"/>
            <a:ext cx="2752343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Больше затрат</a:t>
            </a:r>
            <a:endParaRPr lang="en-US" sz="1700"/>
          </a:p>
        </p:txBody>
      </p:sp>
      <p:sp>
        <p:nvSpPr>
          <p:cNvPr id="14" name="Text 12"/>
          <p:cNvSpPr/>
          <p:nvPr/>
        </p:nvSpPr>
        <p:spPr bwMode="auto">
          <a:xfrm>
            <a:off x="886968" y="3502152"/>
            <a:ext cx="2752343" cy="170992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650">
                <a:solidFill>
                  <a:srgbClr val="243022"/>
                </a:solidFill>
                <a:latin typeface="Arial"/>
                <a:ea typeface="Arial"/>
                <a:cs typeface="Arial"/>
              </a:rPr>
              <a:t>Минеральные удобрения, селитра, стимуляторы, обработки и сложные схемы.</a:t>
            </a:r>
            <a:endParaRPr lang="en-US" sz="1650"/>
          </a:p>
        </p:txBody>
      </p:sp>
      <p:sp>
        <p:nvSpPr>
          <p:cNvPr id="15" name="Shape 13"/>
          <p:cNvSpPr/>
          <p:nvPr/>
        </p:nvSpPr>
        <p:spPr bwMode="auto">
          <a:xfrm>
            <a:off x="4160519" y="2971800"/>
            <a:ext cx="3154680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6" name="Shape 14"/>
          <p:cNvSpPr/>
          <p:nvPr/>
        </p:nvSpPr>
        <p:spPr bwMode="auto">
          <a:xfrm>
            <a:off x="4160519" y="2971800"/>
            <a:ext cx="73152" cy="233172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7" name="Text 15"/>
          <p:cNvSpPr/>
          <p:nvPr/>
        </p:nvSpPr>
        <p:spPr bwMode="auto">
          <a:xfrm>
            <a:off x="4361688" y="3127248"/>
            <a:ext cx="2752343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Слабая отдача</a:t>
            </a:r>
            <a:endParaRPr lang="en-US" sz="1700"/>
          </a:p>
        </p:txBody>
      </p:sp>
      <p:sp>
        <p:nvSpPr>
          <p:cNvPr id="18" name="Text 16"/>
          <p:cNvSpPr/>
          <p:nvPr/>
        </p:nvSpPr>
        <p:spPr bwMode="auto">
          <a:xfrm>
            <a:off x="4361688" y="3502152"/>
            <a:ext cx="2752343" cy="170992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650">
                <a:solidFill>
                  <a:srgbClr val="243022"/>
                </a:solidFill>
                <a:latin typeface="Arial"/>
                <a:ea typeface="Arial"/>
                <a:cs typeface="Arial"/>
              </a:rPr>
              <a:t>Питание есть, но растение берёт его не полностью из-за состояния почвы и корня.</a:t>
            </a:r>
            <a:endParaRPr lang="en-US" sz="1650"/>
          </a:p>
        </p:txBody>
      </p:sp>
      <p:sp>
        <p:nvSpPr>
          <p:cNvPr id="19" name="Shape 17"/>
          <p:cNvSpPr/>
          <p:nvPr/>
        </p:nvSpPr>
        <p:spPr bwMode="auto">
          <a:xfrm>
            <a:off x="7635240" y="2971800"/>
            <a:ext cx="3429000" cy="2331720"/>
          </a:xfrm>
          <a:prstGeom prst="roundRect">
            <a:avLst>
              <a:gd name="adj" fmla="val 3137"/>
            </a:avLst>
          </a:prstGeom>
          <a:solidFill>
            <a:srgbClr val="FAFCF7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0" name="Shape 18"/>
          <p:cNvSpPr/>
          <p:nvPr/>
        </p:nvSpPr>
        <p:spPr bwMode="auto">
          <a:xfrm>
            <a:off x="7635240" y="2971800"/>
            <a:ext cx="73152" cy="233172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21" name="Text 19"/>
          <p:cNvSpPr/>
          <p:nvPr/>
        </p:nvSpPr>
        <p:spPr bwMode="auto">
          <a:xfrm>
            <a:off x="7836408" y="3127248"/>
            <a:ext cx="302666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Решение Агри39</a:t>
            </a:r>
            <a:endParaRPr lang="en-US" sz="1700"/>
          </a:p>
        </p:txBody>
      </p:sp>
      <p:sp>
        <p:nvSpPr>
          <p:cNvPr id="22" name="Text 20"/>
          <p:cNvSpPr/>
          <p:nvPr/>
        </p:nvSpPr>
        <p:spPr bwMode="auto">
          <a:xfrm>
            <a:off x="7836408" y="3502152"/>
            <a:ext cx="3026664" cy="170992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650">
                <a:solidFill>
                  <a:srgbClr val="243022"/>
                </a:solidFill>
                <a:latin typeface="Arial"/>
                <a:ea typeface="Arial"/>
                <a:cs typeface="Arial"/>
              </a:rPr>
              <a:t>Помочь почве снова работать на урожай: активировать микрофлору, структуру, влагу и питание.</a:t>
            </a:r>
            <a:endParaRPr lang="en-US" sz="1650"/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AF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 bwMode="auto">
          <a:xfrm>
            <a:off x="0" y="0"/>
            <a:ext cx="12191695" cy="73152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3" name="Shape 1"/>
          <p:cNvSpPr/>
          <p:nvPr/>
        </p:nvSpPr>
        <p:spPr bwMode="auto">
          <a:xfrm>
            <a:off x="0" y="6565392"/>
            <a:ext cx="12191695" cy="292608"/>
          </a:xfrm>
          <a:prstGeom prst="rect">
            <a:avLst/>
          </a:prstGeom>
          <a:solidFill>
            <a:srgbClr val="F2F6EA"/>
          </a:solidFill>
          <a:ln w="12700">
            <a:solidFill>
              <a:srgbClr val="F2F6E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4" name="Text 2"/>
          <p:cNvSpPr/>
          <p:nvPr/>
        </p:nvSpPr>
        <p:spPr bwMode="auto">
          <a:xfrm>
            <a:off x="502920" y="6629400"/>
            <a:ext cx="10972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>
                <a:solidFill>
                  <a:srgbClr val="236E3A"/>
                </a:solidFill>
                <a:latin typeface="Arial"/>
                <a:ea typeface="Arial"/>
                <a:cs typeface="Arial"/>
              </a:rPr>
              <a:t>АГРИ39</a:t>
            </a:r>
            <a:endParaRPr lang="en-US" sz="750"/>
          </a:p>
        </p:txBody>
      </p:sp>
      <p:sp>
        <p:nvSpPr>
          <p:cNvPr id="5" name="Text 3"/>
          <p:cNvSpPr/>
          <p:nvPr/>
        </p:nvSpPr>
        <p:spPr bwMode="auto">
          <a:xfrm>
            <a:off x="11393424" y="6629400"/>
            <a:ext cx="41148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>
                <a:solidFill>
                  <a:srgbClr val="526250"/>
                </a:solidFill>
                <a:latin typeface="Arial"/>
                <a:ea typeface="Arial"/>
                <a:cs typeface="Arial"/>
              </a:rPr>
              <a:t>06</a:t>
            </a:r>
            <a:endParaRPr lang="en-US" sz="750"/>
          </a:p>
        </p:txBody>
      </p:sp>
      <p:sp>
        <p:nvSpPr>
          <p:cNvPr id="6" name="Text 4"/>
          <p:cNvSpPr/>
          <p:nvPr/>
        </p:nvSpPr>
        <p:spPr bwMode="auto">
          <a:xfrm>
            <a:off x="502920" y="384048"/>
            <a:ext cx="10469880" cy="530352"/>
          </a:xfrm>
          <a:prstGeom prst="rect">
            <a:avLst/>
          </a:prstGeom>
          <a:noFill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33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Агри39 помогает почве снова работать на урожай</a:t>
            </a:r>
            <a:endParaRPr lang="en-US" sz="3300"/>
          </a:p>
        </p:txBody>
      </p:sp>
      <p:sp>
        <p:nvSpPr>
          <p:cNvPr id="8" name="Text 6"/>
          <p:cNvSpPr/>
          <p:nvPr/>
        </p:nvSpPr>
        <p:spPr bwMode="auto">
          <a:xfrm>
            <a:off x="502920" y="1088136"/>
            <a:ext cx="10241280" cy="30175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>
                <a:solidFill>
                  <a:srgbClr val="526250"/>
                </a:solidFill>
                <a:latin typeface="Arial"/>
                <a:ea typeface="Arial"/>
                <a:cs typeface="Arial"/>
              </a:rPr>
              <a:t>Воздействие на структуру почвы зависит от её типа.</a:t>
            </a:r>
            <a:endParaRPr lang="en-US" sz="1450"/>
          </a:p>
        </p:txBody>
      </p:sp>
      <p:sp>
        <p:nvSpPr>
          <p:cNvPr id="9" name="Shape 7"/>
          <p:cNvSpPr/>
          <p:nvPr/>
        </p:nvSpPr>
        <p:spPr bwMode="auto">
          <a:xfrm>
            <a:off x="658368" y="1572768"/>
            <a:ext cx="5257800" cy="1920240"/>
          </a:xfrm>
          <a:prstGeom prst="roundRect">
            <a:avLst>
              <a:gd name="adj" fmla="val 3810"/>
            </a:avLst>
          </a:prstGeom>
          <a:solidFill>
            <a:srgbClr val="FAFCF7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0" name="Shape 8"/>
          <p:cNvSpPr/>
          <p:nvPr/>
        </p:nvSpPr>
        <p:spPr bwMode="auto">
          <a:xfrm>
            <a:off x="658368" y="1572768"/>
            <a:ext cx="73152" cy="192024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1" name="Text 9"/>
          <p:cNvSpPr/>
          <p:nvPr/>
        </p:nvSpPr>
        <p:spPr bwMode="auto">
          <a:xfrm>
            <a:off x="859536" y="1728216"/>
            <a:ext cx="485546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Лёгкие почвы</a:t>
            </a:r>
            <a:endParaRPr lang="en-US" sz="1700"/>
          </a:p>
        </p:txBody>
      </p:sp>
      <p:sp>
        <p:nvSpPr>
          <p:cNvPr id="12" name="Text 10"/>
          <p:cNvSpPr/>
          <p:nvPr/>
        </p:nvSpPr>
        <p:spPr bwMode="auto">
          <a:xfrm>
            <a:off x="859536" y="2103120"/>
            <a:ext cx="4855464" cy="129844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650">
                <a:solidFill>
                  <a:srgbClr val="243022"/>
                </a:solidFill>
                <a:latin typeface="Arial"/>
                <a:ea typeface="Arial"/>
                <a:cs typeface="Arial"/>
              </a:rPr>
              <a:t>Гуматы обволакивают и склеивают минеральные частицы, помогая формировать комковато-зернистую водопрочную структуру.</a:t>
            </a:r>
            <a:endParaRPr lang="en-US" sz="1650"/>
          </a:p>
        </p:txBody>
      </p:sp>
      <p:sp>
        <p:nvSpPr>
          <p:cNvPr id="13" name="Shape 11"/>
          <p:cNvSpPr/>
          <p:nvPr/>
        </p:nvSpPr>
        <p:spPr bwMode="auto">
          <a:xfrm>
            <a:off x="6263640" y="1572768"/>
            <a:ext cx="5257800" cy="1920240"/>
          </a:xfrm>
          <a:prstGeom prst="roundRect">
            <a:avLst>
              <a:gd name="adj" fmla="val 3810"/>
            </a:avLst>
          </a:prstGeom>
          <a:solidFill>
            <a:srgbClr val="FAFCF7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14" name="Shape 12"/>
          <p:cNvSpPr/>
          <p:nvPr/>
        </p:nvSpPr>
        <p:spPr bwMode="auto">
          <a:xfrm>
            <a:off x="6263640" y="1572768"/>
            <a:ext cx="73152" cy="1920240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5" name="Text 13"/>
          <p:cNvSpPr/>
          <p:nvPr/>
        </p:nvSpPr>
        <p:spPr bwMode="auto">
          <a:xfrm>
            <a:off x="6464808" y="1728216"/>
            <a:ext cx="485546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7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Тяжёлые глинистые почвы</a:t>
            </a:r>
            <a:endParaRPr lang="en-US" sz="1700"/>
          </a:p>
        </p:txBody>
      </p:sp>
      <p:sp>
        <p:nvSpPr>
          <p:cNvPr id="16" name="Text 14"/>
          <p:cNvSpPr/>
          <p:nvPr/>
        </p:nvSpPr>
        <p:spPr bwMode="auto">
          <a:xfrm>
            <a:off x="6464808" y="2103120"/>
            <a:ext cx="4855464" cy="1298448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600">
                <a:solidFill>
                  <a:srgbClr val="243022"/>
                </a:solidFill>
                <a:latin typeface="Arial"/>
                <a:ea typeface="Arial"/>
                <a:cs typeface="Arial"/>
              </a:rPr>
              <a:t>Гуминовые кислоты проникают между глинистыми частицами, почва становится более рыхлой, улучшается воздухопроницаемость и движение корней.</a:t>
            </a:r>
            <a:endParaRPr lang="en-US" sz="1600"/>
          </a:p>
        </p:txBody>
      </p:sp>
      <p:sp>
        <p:nvSpPr>
          <p:cNvPr id="17" name="Shape 15"/>
          <p:cNvSpPr/>
          <p:nvPr/>
        </p:nvSpPr>
        <p:spPr bwMode="auto">
          <a:xfrm>
            <a:off x="1097280" y="3886200"/>
            <a:ext cx="9784079" cy="786384"/>
          </a:xfrm>
          <a:prstGeom prst="roundRect">
            <a:avLst>
              <a:gd name="adj" fmla="val 9302"/>
            </a:avLst>
          </a:prstGeom>
          <a:solidFill>
            <a:srgbClr val="F3E8C7"/>
          </a:solidFill>
          <a:ln w="12700">
            <a:solidFill>
              <a:srgbClr val="E6F1DF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18" name="Text 16"/>
          <p:cNvSpPr/>
          <p:nvPr/>
        </p:nvSpPr>
        <p:spPr bwMode="auto">
          <a:xfrm>
            <a:off x="1325880" y="4032504"/>
            <a:ext cx="9326880" cy="493776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22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Лучше структура → выше водо- и воздухопроницаемость → устойчивее почва к эрозии.</a:t>
            </a:r>
            <a:endParaRPr lang="en-US" sz="2200"/>
          </a:p>
        </p:txBody>
      </p:sp>
      <p:sp>
        <p:nvSpPr>
          <p:cNvPr id="19" name="Shape 17"/>
          <p:cNvSpPr/>
          <p:nvPr/>
        </p:nvSpPr>
        <p:spPr bwMode="auto">
          <a:xfrm>
            <a:off x="1867988" y="5050101"/>
            <a:ext cx="8471263" cy="1078992"/>
          </a:xfrm>
          <a:prstGeom prst="roundRect">
            <a:avLst>
              <a:gd name="adj" fmla="val 10256"/>
            </a:avLst>
          </a:prstGeom>
          <a:solidFill>
            <a:srgbClr val="FFFFFF"/>
          </a:solidFill>
          <a:ln w="12700">
            <a:solidFill>
              <a:srgbClr val="C8D9C2"/>
            </a:solidFill>
            <a:prstDash val="solid"/>
          </a:ln>
        </p:spPr>
        <p:txBody>
          <a:bodyPr/>
          <a:lstStyle/>
          <a:p/>
        </p:txBody>
      </p:sp>
      <p:sp>
        <p:nvSpPr>
          <p:cNvPr id="20" name="Shape 18"/>
          <p:cNvSpPr/>
          <p:nvPr/>
        </p:nvSpPr>
        <p:spPr bwMode="auto">
          <a:xfrm>
            <a:off x="1874520" y="5010912"/>
            <a:ext cx="73152" cy="713232"/>
          </a:xfrm>
          <a:prstGeom prst="rect">
            <a:avLst/>
          </a:prstGeom>
          <a:solidFill>
            <a:srgbClr val="236E3A"/>
          </a:solidFill>
          <a:ln w="12700">
            <a:solidFill>
              <a:srgbClr val="236E3A">
                <a:alpha val="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21" name="Text 19"/>
          <p:cNvSpPr/>
          <p:nvPr/>
        </p:nvSpPr>
        <p:spPr bwMode="auto">
          <a:xfrm>
            <a:off x="2075688" y="5166360"/>
            <a:ext cx="7827264" cy="256032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>
                <a:solidFill>
                  <a:srgbClr val="0C3B27"/>
                </a:solidFill>
                <a:latin typeface="Arial"/>
                <a:ea typeface="Arial"/>
                <a:cs typeface="Arial"/>
              </a:rPr>
              <a:t>Практический смысл</a:t>
            </a:r>
            <a:endParaRPr lang="en-US" sz="1500"/>
          </a:p>
        </p:txBody>
      </p:sp>
      <p:sp>
        <p:nvSpPr>
          <p:cNvPr id="22" name="Text 20"/>
          <p:cNvSpPr/>
          <p:nvPr/>
        </p:nvSpPr>
        <p:spPr bwMode="auto">
          <a:xfrm>
            <a:off x="2075688" y="5724144"/>
            <a:ext cx="7827264" cy="265176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sz="1500">
                <a:solidFill>
                  <a:srgbClr val="243022"/>
                </a:solidFill>
                <a:latin typeface="Arial"/>
                <a:ea typeface="Arial"/>
                <a:cs typeface="Arial"/>
              </a:rPr>
              <a:t>Корням легче дышать и двигаться, а питание лучше удерживается в зоне роста.</a:t>
            </a:r>
            <a:endParaRPr lang="en-US" sz="1500"/>
          </a:p>
        </p:txBody>
      </p:sp>
    </p:spTree>
  </p:cSld>
  <p:clrMapOvr>
    <a:masterClrMapping/>
  </p:clrMapOvr>
  <p:transition spd="slow"/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R7-Office/2024.1.1.375</Application>
  <DocSecurity>0</DocSecurity>
  <PresentationFormat>Широкоэкранный</PresentationFormat>
  <Paragraphs>0</Paragraphs>
  <Slides>24</Slides>
  <Notes>24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Manager/>
  <Company>OpenAI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Агри39: удобрение, которое возвращает почве силу, а фермеру — прибыль</dc:title>
  <dc:subject>Оформленная презентация Агри39</dc:subject>
  <dc:creator>OpenAI</dc:creator>
  <dc:identifier/>
  <dc:language/>
  <cp:keywords/>
  <dc:description/>
  <cp:lastModifiedBy>Maria Valerius</cp:lastModifiedBy>
  <cp:revision>4</cp:revision>
  <cp:version/>
  <dcterms:created xsi:type="dcterms:W3CDTF">2026-06-22T11:53:44Z</dcterms:created>
  <dcterms:modified xsi:type="dcterms:W3CDTF">2026-06-22T13:52:31Z</dcterms:modified>
  <cp:category/>
  <cp:contentStatus/>
</cp:coreProperties>
</file>